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>
          <a:gsLst>
            <a:gs pos="0">
              <a:srgbClr val="002060"/>
            </a:gs>
            <a:gs pos="100000">
              <a:srgbClr val="002060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1428750"/>
            <a:ext cx="12193057" cy="54292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471" y="153492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471" y="41735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80" y="0"/>
            <a:ext cx="4773582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gradFill>
          <a:gsLst>
            <a:gs pos="45000">
              <a:schemeClr val="bg1"/>
            </a:gs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80" y="0"/>
            <a:ext cx="4773582" cy="15363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1428750"/>
            <a:ext cx="12193057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;p5"/>
          <p:cNvSpPr/>
          <p:nvPr userDrawn="1"/>
        </p:nvSpPr>
        <p:spPr>
          <a:xfrm>
            <a:off x="0" y="3491574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310625"/>
            <a:ext cx="12193057" cy="62367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" y="0"/>
            <a:ext cx="1085850" cy="8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;p5"/>
          <p:cNvSpPr/>
          <p:nvPr userDrawn="1"/>
        </p:nvSpPr>
        <p:spPr>
          <a:xfrm>
            <a:off x="0" y="66675"/>
            <a:ext cx="12192000" cy="6791325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0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;p5"/>
          <p:cNvSpPr/>
          <p:nvPr userDrawn="1"/>
        </p:nvSpPr>
        <p:spPr>
          <a:xfrm>
            <a:off x="0" y="66675"/>
            <a:ext cx="12192000" cy="6410863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;p5"/>
          <p:cNvSpPr/>
          <p:nvPr userDrawn="1"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rgbClr val="25A6E0"/>
              </a:gs>
              <a:gs pos="22000">
                <a:srgbClr val="E3F2F8"/>
              </a:gs>
              <a:gs pos="63000">
                <a:srgbClr val="E3F2F8"/>
              </a:gs>
              <a:gs pos="85000">
                <a:srgbClr val="25A6E0"/>
              </a:gs>
              <a:gs pos="100000">
                <a:srgbClr val="1044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1" y="0"/>
            <a:ext cx="933361" cy="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DEEBF7"/>
            </a:gs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PT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428750"/>
            <a:ext cx="10515600" cy="474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PT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00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1690B-4E80-4E57-BC5B-0DE1CAABF0F2}" type="datetimeFigureOut">
              <a:rPr lang="pt-PT" smtClean="0"/>
              <a:t>03/05/2023</a:t>
            </a:fld>
            <a:endParaRPr lang="pt-P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914525" y="6356350"/>
            <a:ext cx="9363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05AF6-404E-4E79-8BB3-C4FF897072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753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5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4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Fundamentos da Lógica  Lógica </a:t>
            </a:r>
            <a:r>
              <a:rPr lang="pt-PT" dirty="0" smtClean="0"/>
              <a:t>Proposicional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74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 compostas</a:t>
            </a:r>
          </a:p>
        </p:txBody>
      </p:sp>
      <p:sp>
        <p:nvSpPr>
          <p:cNvPr id="4" name="object 3"/>
          <p:cNvSpPr txBox="1"/>
          <p:nvPr/>
        </p:nvSpPr>
        <p:spPr>
          <a:xfrm>
            <a:off x="1145136" y="1541593"/>
            <a:ext cx="10417323" cy="44122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6685" indent="-134620">
              <a:lnSpc>
                <a:spcPct val="100000"/>
              </a:lnSpc>
              <a:spcBef>
                <a:spcPts val="130"/>
              </a:spcBef>
              <a:buClr>
                <a:srgbClr val="FF0000"/>
              </a:buClr>
              <a:buSzPct val="94871"/>
              <a:buChar char="•"/>
              <a:tabLst>
                <a:tab pos="147320" algn="l"/>
                <a:tab pos="521334" algn="l"/>
              </a:tabLst>
            </a:pPr>
            <a:r>
              <a:rPr sz="1950" i="1" spc="-70" dirty="0">
                <a:latin typeface="DejaVu Sans Condensed"/>
                <a:cs typeface="DejaVu Sans Condensed"/>
              </a:rPr>
              <a:t>¬	</a:t>
            </a:r>
            <a:r>
              <a:rPr sz="1950" spc="15" dirty="0">
                <a:latin typeface="Arial"/>
                <a:cs typeface="Arial"/>
              </a:rPr>
              <a:t>é </a:t>
            </a:r>
            <a:r>
              <a:rPr sz="1950" spc="20" dirty="0">
                <a:latin typeface="Arial"/>
                <a:cs typeface="Arial"/>
              </a:rPr>
              <a:t>um </a:t>
            </a:r>
            <a:r>
              <a:rPr sz="1950" spc="10" dirty="0">
                <a:latin typeface="Arial"/>
                <a:cs typeface="Arial"/>
              </a:rPr>
              <a:t>operador </a:t>
            </a:r>
            <a:r>
              <a:rPr sz="1950" spc="15" dirty="0">
                <a:latin typeface="Arial"/>
                <a:cs typeface="Arial"/>
              </a:rPr>
              <a:t>unário e </a:t>
            </a:r>
            <a:r>
              <a:rPr sz="1950" i="1" spc="114" dirty="0">
                <a:latin typeface="DejaVu Sans Condensed"/>
                <a:cs typeface="DejaVu Sans Condensed"/>
              </a:rPr>
              <a:t>∧ </a:t>
            </a:r>
            <a:r>
              <a:rPr sz="1950" spc="15" dirty="0">
                <a:latin typeface="Arial"/>
                <a:cs typeface="Arial"/>
              </a:rPr>
              <a:t>e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spc="15" dirty="0">
                <a:latin typeface="Arial"/>
                <a:cs typeface="Arial"/>
              </a:rPr>
              <a:t>são </a:t>
            </a:r>
            <a:r>
              <a:rPr sz="1950" spc="10" dirty="0">
                <a:latin typeface="Arial"/>
                <a:cs typeface="Arial"/>
              </a:rPr>
              <a:t>operadores</a:t>
            </a:r>
            <a:r>
              <a:rPr sz="1950" spc="-29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binários.</a:t>
            </a:r>
            <a:endParaRPr sz="1950" dirty="0">
              <a:latin typeface="Arial"/>
              <a:cs typeface="Arial"/>
            </a:endParaRPr>
          </a:p>
          <a:p>
            <a:pPr marL="272415" indent="-260350">
              <a:lnSpc>
                <a:spcPct val="100000"/>
              </a:lnSpc>
              <a:spcBef>
                <a:spcPts val="1845"/>
              </a:spcBef>
              <a:buClr>
                <a:srgbClr val="FF0000"/>
              </a:buClr>
              <a:buSzPct val="94871"/>
              <a:buFont typeface="DejaVu Sans Condensed"/>
              <a:buChar char="•"/>
              <a:tabLst>
                <a:tab pos="273050" algn="l"/>
              </a:tabLst>
            </a:pPr>
            <a:r>
              <a:rPr sz="1950" dirty="0">
                <a:latin typeface="Arial"/>
                <a:cs typeface="Arial"/>
              </a:rPr>
              <a:t>Avaliação </a:t>
            </a:r>
            <a:r>
              <a:rPr sz="1950" spc="15" dirty="0">
                <a:latin typeface="Arial"/>
                <a:cs typeface="Arial"/>
              </a:rPr>
              <a:t>na seguinte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15" dirty="0">
                <a:latin typeface="Arial"/>
                <a:cs typeface="Arial"/>
              </a:rPr>
              <a:t>ordem:</a:t>
            </a:r>
            <a:endParaRPr sz="1950" dirty="0">
              <a:latin typeface="Arial"/>
              <a:cs typeface="Arial"/>
            </a:endParaRPr>
          </a:p>
          <a:p>
            <a:pPr marL="652145" lvl="1" indent="-337185">
              <a:lnSpc>
                <a:spcPct val="100000"/>
              </a:lnSpc>
              <a:spcBef>
                <a:spcPts val="450"/>
              </a:spcBef>
              <a:buFont typeface="Arial"/>
              <a:buAutoNum type="arabicPeriod"/>
              <a:tabLst>
                <a:tab pos="652780" algn="l"/>
              </a:tabLst>
            </a:pPr>
            <a:r>
              <a:rPr sz="1950" i="1" spc="-70" dirty="0">
                <a:latin typeface="DejaVu Sans Condensed"/>
                <a:cs typeface="DejaVu Sans Condensed"/>
              </a:rPr>
              <a:t>¬</a:t>
            </a:r>
            <a:r>
              <a:rPr sz="1950" i="1" spc="-10" dirty="0">
                <a:latin typeface="DejaVu Sans Condensed"/>
                <a:cs typeface="DejaVu Sans Condensed"/>
              </a:rPr>
              <a:t> </a:t>
            </a:r>
            <a:r>
              <a:rPr sz="1950" spc="15" dirty="0">
                <a:latin typeface="Arial"/>
                <a:cs typeface="Arial"/>
              </a:rPr>
              <a:t>(negação);</a:t>
            </a:r>
            <a:endParaRPr sz="1950" dirty="0">
              <a:latin typeface="Arial"/>
              <a:cs typeface="Arial"/>
            </a:endParaRPr>
          </a:p>
          <a:p>
            <a:pPr marL="652145" lvl="1" indent="-337185">
              <a:lnSpc>
                <a:spcPct val="100000"/>
              </a:lnSpc>
              <a:spcBef>
                <a:spcPts val="450"/>
              </a:spcBef>
              <a:buFont typeface="Arial"/>
              <a:buAutoNum type="arabicPeriod"/>
              <a:tabLst>
                <a:tab pos="652780" algn="l"/>
              </a:tabLst>
            </a:pPr>
            <a:r>
              <a:rPr sz="1950" i="1" spc="105" dirty="0">
                <a:latin typeface="DejaVu Sans Condensed"/>
                <a:cs typeface="DejaVu Sans Condensed"/>
              </a:rPr>
              <a:t>∧</a:t>
            </a:r>
            <a:r>
              <a:rPr sz="1950" i="1" spc="105" dirty="0">
                <a:latin typeface="Times New Roman"/>
                <a:cs typeface="Times New Roman"/>
              </a:rPr>
              <a:t>,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spc="5" dirty="0">
                <a:latin typeface="Arial"/>
                <a:cs typeface="Arial"/>
              </a:rPr>
              <a:t>(conjunção,</a:t>
            </a:r>
            <a:r>
              <a:rPr sz="1950" spc="-36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disjunção).</a:t>
            </a:r>
            <a:endParaRPr sz="1950" dirty="0">
              <a:latin typeface="Arial"/>
              <a:cs typeface="Arial"/>
            </a:endParaRPr>
          </a:p>
          <a:p>
            <a:pPr marL="652145" marR="5080">
              <a:lnSpc>
                <a:spcPct val="140900"/>
              </a:lnSpc>
              <a:spcBef>
                <a:spcPts val="865"/>
              </a:spcBef>
            </a:pPr>
            <a:r>
              <a:rPr sz="1650" b="1" spc="-5" dirty="0">
                <a:latin typeface="Arial"/>
                <a:cs typeface="Arial"/>
              </a:rPr>
              <a:t>Observação</a:t>
            </a:r>
            <a:r>
              <a:rPr sz="1650" spc="-5" dirty="0">
                <a:latin typeface="Arial"/>
                <a:cs typeface="Arial"/>
              </a:rPr>
              <a:t>: </a:t>
            </a:r>
            <a:r>
              <a:rPr sz="1650" dirty="0">
                <a:latin typeface="Arial"/>
                <a:cs typeface="Arial"/>
              </a:rPr>
              <a:t>Alguns autores </a:t>
            </a:r>
            <a:r>
              <a:rPr sz="1650" spc="-5" dirty="0">
                <a:latin typeface="Arial"/>
                <a:cs typeface="Arial"/>
              </a:rPr>
              <a:t>consideram </a:t>
            </a:r>
            <a:r>
              <a:rPr sz="1650" dirty="0">
                <a:latin typeface="Arial"/>
                <a:cs typeface="Arial"/>
              </a:rPr>
              <a:t>que a conjunção tem </a:t>
            </a:r>
            <a:r>
              <a:rPr sz="1650" spc="5" dirty="0">
                <a:latin typeface="Arial"/>
                <a:cs typeface="Arial"/>
              </a:rPr>
              <a:t>prioridade </a:t>
            </a:r>
            <a:r>
              <a:rPr sz="1650" dirty="0">
                <a:latin typeface="Arial"/>
                <a:cs typeface="Arial"/>
              </a:rPr>
              <a:t>sobre a  </a:t>
            </a:r>
            <a:r>
              <a:rPr sz="1650" spc="-10" dirty="0">
                <a:latin typeface="Arial"/>
                <a:cs typeface="Arial"/>
              </a:rPr>
              <a:t>disjunção, </a:t>
            </a:r>
            <a:r>
              <a:rPr sz="1650" dirty="0">
                <a:latin typeface="Arial"/>
                <a:cs typeface="Arial"/>
              </a:rPr>
              <a:t>enquanto outros definem a mesma </a:t>
            </a:r>
            <a:r>
              <a:rPr sz="1650" spc="5" dirty="0">
                <a:latin typeface="Arial"/>
                <a:cs typeface="Arial"/>
              </a:rPr>
              <a:t>prioridade </a:t>
            </a:r>
            <a:r>
              <a:rPr sz="1650" spc="-5" dirty="0">
                <a:latin typeface="Arial"/>
                <a:cs typeface="Arial"/>
              </a:rPr>
              <a:t>para </a:t>
            </a:r>
            <a:r>
              <a:rPr sz="1650" dirty="0">
                <a:latin typeface="Arial"/>
                <a:cs typeface="Arial"/>
              </a:rPr>
              <a:t>os dois </a:t>
            </a:r>
            <a:r>
              <a:rPr sz="1650" spc="-5" dirty="0">
                <a:latin typeface="Arial"/>
                <a:cs typeface="Arial"/>
              </a:rPr>
              <a:t>operadores. </a:t>
            </a:r>
            <a:r>
              <a:rPr sz="1650" dirty="0">
                <a:latin typeface="Arial"/>
                <a:cs typeface="Arial"/>
              </a:rPr>
              <a:t>O  melhor é usar parêntesis </a:t>
            </a:r>
            <a:r>
              <a:rPr sz="1650" spc="-5" dirty="0">
                <a:latin typeface="Arial"/>
                <a:cs typeface="Arial"/>
              </a:rPr>
              <a:t>para </a:t>
            </a:r>
            <a:r>
              <a:rPr sz="1650" dirty="0">
                <a:latin typeface="Arial"/>
                <a:cs typeface="Arial"/>
              </a:rPr>
              <a:t>indicar a prioridade, </a:t>
            </a:r>
            <a:r>
              <a:rPr sz="1650" spc="-10" dirty="0">
                <a:latin typeface="Arial"/>
                <a:cs typeface="Arial"/>
              </a:rPr>
              <a:t>evitando </a:t>
            </a:r>
            <a:r>
              <a:rPr sz="1650" dirty="0">
                <a:latin typeface="Arial"/>
                <a:cs typeface="Arial"/>
              </a:rPr>
              <a:t>esse</a:t>
            </a:r>
            <a:r>
              <a:rPr sz="1650" spc="2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problema.</a:t>
            </a:r>
            <a:endParaRPr sz="16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343535" indent="-331470">
              <a:lnSpc>
                <a:spcPct val="100000"/>
              </a:lnSpc>
              <a:buClr>
                <a:srgbClr val="FF0000"/>
              </a:buClr>
              <a:buSzPct val="94871"/>
              <a:buFont typeface="DejaVu Sans Condensed"/>
              <a:buChar char="•"/>
              <a:tabLst>
                <a:tab pos="343535" algn="l"/>
                <a:tab pos="344170" algn="l"/>
              </a:tabLst>
            </a:pPr>
            <a:r>
              <a:rPr sz="1950" spc="5" dirty="0">
                <a:latin typeface="Arial"/>
                <a:cs typeface="Arial"/>
              </a:rPr>
              <a:t>Exemplo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6:</a:t>
            </a:r>
            <a:endParaRPr sz="1950" dirty="0">
              <a:latin typeface="Arial"/>
              <a:cs typeface="Arial"/>
            </a:endParaRPr>
          </a:p>
          <a:p>
            <a:pPr marL="272415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1950" i="1" spc="5" dirty="0">
                <a:latin typeface="DejaVu Sans Condensed"/>
                <a:cs typeface="DejaVu Sans Condensed"/>
              </a:rPr>
              <a:t>¬</a:t>
            </a:r>
            <a:r>
              <a:rPr sz="1950" i="1" spc="5" dirty="0">
                <a:latin typeface="Times New Roman"/>
                <a:cs typeface="Times New Roman"/>
              </a:rPr>
              <a:t>p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i="1" spc="-35" dirty="0">
                <a:latin typeface="Times New Roman"/>
                <a:cs typeface="Times New Roman"/>
              </a:rPr>
              <a:t>q </a:t>
            </a:r>
            <a:r>
              <a:rPr sz="1950" spc="15" dirty="0">
                <a:latin typeface="Arial"/>
                <a:cs typeface="Arial"/>
              </a:rPr>
              <a:t>= </a:t>
            </a:r>
            <a:r>
              <a:rPr sz="1950" spc="10" dirty="0">
                <a:latin typeface="LM Sans Quot 8"/>
                <a:cs typeface="LM Sans Quot 8"/>
              </a:rPr>
              <a:t>(</a:t>
            </a:r>
            <a:r>
              <a:rPr sz="1950" i="1" spc="10" dirty="0">
                <a:latin typeface="DejaVu Sans Condensed"/>
                <a:cs typeface="DejaVu Sans Condensed"/>
              </a:rPr>
              <a:t>¬</a:t>
            </a:r>
            <a:r>
              <a:rPr sz="1950" i="1" spc="10" dirty="0">
                <a:latin typeface="Times New Roman"/>
                <a:cs typeface="Times New Roman"/>
              </a:rPr>
              <a:t>p</a:t>
            </a:r>
            <a:r>
              <a:rPr sz="1950" spc="10" dirty="0">
                <a:latin typeface="LM Sans Quot 8"/>
                <a:cs typeface="LM Sans Quot 8"/>
              </a:rPr>
              <a:t>) </a:t>
            </a:r>
            <a:r>
              <a:rPr sz="1950" i="1" spc="114" dirty="0">
                <a:latin typeface="DejaVu Sans Condensed"/>
                <a:cs typeface="DejaVu Sans Condensed"/>
              </a:rPr>
              <a:t>∨</a:t>
            </a:r>
            <a:r>
              <a:rPr sz="1950" i="1" spc="-315" dirty="0">
                <a:latin typeface="DejaVu Sans Condensed"/>
                <a:cs typeface="DejaVu Sans Condensed"/>
              </a:rPr>
              <a:t> </a:t>
            </a:r>
            <a:r>
              <a:rPr sz="1950" i="1" spc="-35" dirty="0">
                <a:latin typeface="Times New Roman"/>
                <a:cs typeface="Times New Roman"/>
              </a:rPr>
              <a:t>q</a:t>
            </a:r>
            <a:endParaRPr sz="1950" dirty="0">
              <a:latin typeface="Times New Roman"/>
              <a:cs typeface="Times New Roman"/>
            </a:endParaRPr>
          </a:p>
          <a:p>
            <a:pPr marL="272415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1950" i="1" spc="80" dirty="0">
                <a:latin typeface="Times New Roman"/>
                <a:cs typeface="Times New Roman"/>
              </a:rPr>
              <a:t>p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i="1" spc="-35" dirty="0">
                <a:latin typeface="Times New Roman"/>
                <a:cs typeface="Times New Roman"/>
              </a:rPr>
              <a:t>q </a:t>
            </a:r>
            <a:r>
              <a:rPr sz="1950" i="1" spc="114" dirty="0">
                <a:latin typeface="DejaVu Sans Condensed"/>
                <a:cs typeface="DejaVu Sans Condensed"/>
              </a:rPr>
              <a:t>∧ </a:t>
            </a:r>
            <a:r>
              <a:rPr sz="1950" i="1" spc="190" dirty="0">
                <a:latin typeface="Times New Roman"/>
                <a:cs typeface="Times New Roman"/>
              </a:rPr>
              <a:t>r </a:t>
            </a:r>
            <a:r>
              <a:rPr sz="1950" spc="15" dirty="0">
                <a:latin typeface="Arial"/>
                <a:cs typeface="Arial"/>
              </a:rPr>
              <a:t>é ambíguo pela discussão</a:t>
            </a:r>
            <a:r>
              <a:rPr sz="1950" spc="-315" dirty="0">
                <a:latin typeface="Arial"/>
                <a:cs typeface="Arial"/>
              </a:rPr>
              <a:t> </a:t>
            </a:r>
            <a:r>
              <a:rPr sz="1950" spc="15" dirty="0">
                <a:latin typeface="Arial"/>
                <a:cs typeface="Arial"/>
              </a:rPr>
              <a:t>acima.</a:t>
            </a:r>
            <a:endParaRPr sz="1950" dirty="0">
              <a:latin typeface="Arial"/>
              <a:cs typeface="Arial"/>
            </a:endParaRPr>
          </a:p>
          <a:p>
            <a:pPr marL="539115">
              <a:lnSpc>
                <a:spcPct val="100000"/>
              </a:lnSpc>
              <a:spcBef>
                <a:spcPts val="450"/>
              </a:spcBef>
              <a:tabLst>
                <a:tab pos="3919854" algn="l"/>
                <a:tab pos="4519930" algn="l"/>
              </a:tabLst>
            </a:pPr>
            <a:r>
              <a:rPr sz="1950" spc="15" dirty="0">
                <a:latin typeface="Arial"/>
                <a:cs typeface="Arial"/>
              </a:rPr>
              <a:t>Melhor solução: </a:t>
            </a:r>
            <a:r>
              <a:rPr sz="1950" spc="45" dirty="0">
                <a:latin typeface="Arial"/>
                <a:cs typeface="Arial"/>
              </a:rPr>
              <a:t>(</a:t>
            </a:r>
            <a:r>
              <a:rPr sz="1950" i="1" spc="45" dirty="0">
                <a:latin typeface="Times New Roman"/>
                <a:cs typeface="Times New Roman"/>
              </a:rPr>
              <a:t>p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i="1" spc="20" dirty="0">
                <a:latin typeface="Times New Roman"/>
                <a:cs typeface="Times New Roman"/>
              </a:rPr>
              <a:t>q</a:t>
            </a:r>
            <a:r>
              <a:rPr sz="1950" spc="20" dirty="0">
                <a:latin typeface="Arial"/>
                <a:cs typeface="Arial"/>
              </a:rPr>
              <a:t>)</a:t>
            </a:r>
            <a:r>
              <a:rPr sz="1950" spc="30" dirty="0">
                <a:latin typeface="Arial"/>
                <a:cs typeface="Arial"/>
              </a:rPr>
              <a:t> </a:t>
            </a:r>
            <a:r>
              <a:rPr sz="1950" i="1" spc="114" dirty="0">
                <a:latin typeface="DejaVu Sans Condensed"/>
                <a:cs typeface="DejaVu Sans Condensed"/>
              </a:rPr>
              <a:t>∧</a:t>
            </a:r>
            <a:r>
              <a:rPr sz="1950" i="1" dirty="0">
                <a:latin typeface="DejaVu Sans Condensed"/>
                <a:cs typeface="DejaVu Sans Condensed"/>
              </a:rPr>
              <a:t> </a:t>
            </a:r>
            <a:r>
              <a:rPr sz="1950" i="1" spc="190" dirty="0">
                <a:latin typeface="Times New Roman"/>
                <a:cs typeface="Times New Roman"/>
              </a:rPr>
              <a:t>r	</a:t>
            </a:r>
            <a:r>
              <a:rPr sz="1950" spc="15" dirty="0">
                <a:latin typeface="Arial"/>
                <a:cs typeface="Arial"/>
              </a:rPr>
              <a:t>ou	</a:t>
            </a:r>
            <a:r>
              <a:rPr sz="1950" i="1" spc="80" dirty="0">
                <a:latin typeface="Times New Roman"/>
                <a:cs typeface="Times New Roman"/>
              </a:rPr>
              <a:t>p </a:t>
            </a:r>
            <a:r>
              <a:rPr sz="1950" i="1" spc="114" dirty="0">
                <a:latin typeface="DejaVu Sans Condensed"/>
                <a:cs typeface="DejaVu Sans Condensed"/>
              </a:rPr>
              <a:t>∨ </a:t>
            </a:r>
            <a:r>
              <a:rPr sz="1950" spc="-15" dirty="0">
                <a:latin typeface="Arial"/>
                <a:cs typeface="Arial"/>
              </a:rPr>
              <a:t>(</a:t>
            </a:r>
            <a:r>
              <a:rPr sz="1950" i="1" spc="-15" dirty="0">
                <a:latin typeface="Times New Roman"/>
                <a:cs typeface="Times New Roman"/>
              </a:rPr>
              <a:t>q </a:t>
            </a:r>
            <a:r>
              <a:rPr sz="1950" i="1" spc="114" dirty="0">
                <a:latin typeface="DejaVu Sans Condensed"/>
                <a:cs typeface="DejaVu Sans Condensed"/>
              </a:rPr>
              <a:t>∧</a:t>
            </a:r>
            <a:r>
              <a:rPr sz="1950" i="1" dirty="0">
                <a:latin typeface="DejaVu Sans Condensed"/>
                <a:cs typeface="DejaVu Sans Condensed"/>
              </a:rPr>
              <a:t> </a:t>
            </a:r>
            <a:r>
              <a:rPr sz="1950" i="1" spc="85" dirty="0">
                <a:latin typeface="Times New Roman"/>
                <a:cs typeface="Times New Roman"/>
              </a:rPr>
              <a:t>r</a:t>
            </a:r>
            <a:r>
              <a:rPr sz="1950" spc="85" dirty="0">
                <a:latin typeface="Arial"/>
                <a:cs typeface="Arial"/>
              </a:rPr>
              <a:t>).</a:t>
            </a: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24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Proposições: Tradução </a:t>
            </a:r>
            <a:r>
              <a:rPr lang="pt-PT" dirty="0"/>
              <a:t>de sentenças em linguagens natural e  algébrica para símbolos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 smtClean="0"/>
                  <a:t>Mas e Não/nem . . . nem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= Está quente.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 = Está ensolarado.</a:t>
                </a:r>
              </a:p>
              <a:p>
                <a:r>
                  <a:rPr lang="pt-PT" dirty="0" smtClean="0"/>
                  <a:t>Exemplo 7</a:t>
                </a:r>
              </a:p>
              <a:p>
                <a:pPr marL="892175" indent="-514350">
                  <a:buSzPct val="100000"/>
                  <a:buFont typeface="+mj-lt"/>
                  <a:buAutoNum type="alphaLcParenR"/>
                </a:pPr>
                <a:r>
                  <a:rPr lang="pt-PT" dirty="0" smtClean="0"/>
                  <a:t>Não </a:t>
                </a:r>
                <a:r>
                  <a:rPr lang="pt-PT" dirty="0"/>
                  <a:t>está quente mas está </a:t>
                </a:r>
                <a:r>
                  <a:rPr lang="pt-PT" dirty="0" smtClean="0"/>
                  <a:t>ensolarado</a:t>
                </a:r>
              </a:p>
              <a:p>
                <a:pPr marL="377825" indent="0">
                  <a:buSzPct val="100000"/>
                  <a:buNone/>
                </a:pPr>
                <a:r>
                  <a:rPr lang="pt-PT" dirty="0" smtClean="0"/>
                  <a:t>	“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𝑀𝑎𝑠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” = ∧</m:t>
                    </m:r>
                  </m:oMath>
                </a14:m>
                <a:r>
                  <a:rPr lang="pt-PT" dirty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</m:oMath>
                </a14:m>
                <a:r>
                  <a:rPr lang="pt-PT" dirty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.</a:t>
                </a:r>
              </a:p>
              <a:p>
                <a:pPr marL="892175" indent="-514350">
                  <a:buSzPct val="100000"/>
                  <a:buFont typeface="+mj-lt"/>
                  <a:buAutoNum type="alphaLcParenR"/>
                </a:pPr>
                <a:r>
                  <a:rPr lang="pt-PT" dirty="0" smtClean="0"/>
                  <a:t>Não </a:t>
                </a:r>
                <a:r>
                  <a:rPr lang="pt-PT" dirty="0"/>
                  <a:t>está quente nem ensolarado.  </a:t>
                </a:r>
                <a:endParaRPr lang="pt-PT" dirty="0" smtClean="0"/>
              </a:p>
              <a:p>
                <a:pPr marL="0" indent="0">
                  <a:buNone/>
                </a:pPr>
                <a:r>
                  <a:rPr lang="pt-PT" dirty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𝑁𝑒𝑚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𝑛𝑒𝑚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” =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	  ↝  ¬</m:t>
                    </m:r>
                    <m:r>
                      <a:rPr lang="pt-P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P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pt-P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85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Proposições: Tradução de sentenças em linguagens natural e  algébrica para símbolos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/>
                  <a:t>e (∧), ou (∨), e desigualdades</a:t>
                </a:r>
              </a:p>
              <a:p>
                <a:pPr marL="265113" indent="0">
                  <a:buNone/>
                </a:pPr>
                <a:r>
                  <a:rPr lang="pt-PT" dirty="0" smtClean="0"/>
                  <a:t>Sejam </a:t>
                </a:r>
                <a:r>
                  <a:rPr lang="pt-PT" dirty="0"/>
                  <a:t>três números reais representados 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PT" dirty="0"/>
                  <a:t>,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PT" dirty="0"/>
                  <a:t>,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/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pt-PT" dirty="0"/>
              </a:p>
              <a:p>
                <a:pPr lvl="1"/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≥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PT" dirty="0"/>
              </a:p>
              <a:p>
                <a:pPr lvl="1"/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≤1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≥ 2 ∧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≤ 1</m:t>
                    </m:r>
                  </m:oMath>
                </a14:m>
                <a:r>
                  <a:rPr lang="pt-PT" dirty="0"/>
                  <a:t>, que é F.</a:t>
                </a:r>
              </a:p>
              <a:p>
                <a:r>
                  <a:rPr lang="pt-PT" dirty="0"/>
                  <a:t>Sejam os predicados:</a:t>
                </a:r>
              </a:p>
              <a:p>
                <a:pPr marL="0" indent="0"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&gt;0;	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&lt;3;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pt-PT" dirty="0" smtClean="0"/>
              </a:p>
              <a:p>
                <a:pPr marL="1341438" lvl="1" indent="-444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≤ 3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PT" dirty="0" smtClean="0"/>
              </a:p>
              <a:p>
                <a:pPr marL="1341438" lvl="1" indent="-444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&lt; 3 ≡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  <a:p>
                <a:pPr marL="1341438" lvl="1" indent="-444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≤ 3 ≡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(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  <a:p>
                <a:endParaRPr lang="pt-PT" dirty="0" smtClean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4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 e os “valores-verdade”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204" y="1608569"/>
            <a:ext cx="6314630" cy="1476464"/>
          </a:xfrm>
        </p:spPr>
        <p:txBody>
          <a:bodyPr>
            <a:normAutofit/>
          </a:bodyPr>
          <a:lstStyle/>
          <a:p>
            <a:r>
              <a:rPr lang="pt-PT" dirty="0"/>
              <a:t>Para uma sentença ser uma proposição é necessário ter um valor-verdade  bem definido, i.e., V ou F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7595935" y="1510658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u="sng" dirty="0"/>
              <a:t>Negação (¬) </a:t>
            </a:r>
            <a:r>
              <a:rPr lang="pt-PT" dirty="0"/>
              <a:t>e sua tabela da verdade:</a:t>
            </a:r>
          </a:p>
        </p:txBody>
      </p:sp>
      <p:sp>
        <p:nvSpPr>
          <p:cNvPr id="5" name="Retângulo 4"/>
          <p:cNvSpPr/>
          <p:nvPr/>
        </p:nvSpPr>
        <p:spPr>
          <a:xfrm>
            <a:off x="7792489" y="3936544"/>
            <a:ext cx="385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u="sng" dirty="0"/>
              <a:t>Conjunção (∧) </a:t>
            </a:r>
            <a:r>
              <a:rPr lang="pt-PT" dirty="0"/>
              <a:t>e sua tabela da verdade: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62356"/>
              </p:ext>
            </p:extLst>
          </p:nvPr>
        </p:nvGraphicFramePr>
        <p:xfrm>
          <a:off x="8661274" y="2050299"/>
          <a:ext cx="1058730" cy="117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65">
                  <a:extLst>
                    <a:ext uri="{9D8B030D-6E8A-4147-A177-3AD203B41FA5}">
                      <a16:colId xmlns:a16="http://schemas.microsoft.com/office/drawing/2014/main" val="2971221374"/>
                    </a:ext>
                  </a:extLst>
                </a:gridCol>
                <a:gridCol w="529365">
                  <a:extLst>
                    <a:ext uri="{9D8B030D-6E8A-4147-A177-3AD203B41FA5}">
                      <a16:colId xmlns:a16="http://schemas.microsoft.com/office/drawing/2014/main" val="2682337327"/>
                    </a:ext>
                  </a:extLst>
                </a:gridCol>
              </a:tblGrid>
              <a:tr h="392098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p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¬p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51385"/>
                  </a:ext>
                </a:extLst>
              </a:tr>
              <a:tr h="392098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02108"/>
                  </a:ext>
                </a:extLst>
              </a:tr>
              <a:tr h="392098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57169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81661"/>
              </p:ext>
            </p:extLst>
          </p:nvPr>
        </p:nvGraphicFramePr>
        <p:xfrm>
          <a:off x="8104737" y="4492259"/>
          <a:ext cx="18394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424">
                  <a:extLst>
                    <a:ext uri="{9D8B030D-6E8A-4147-A177-3AD203B41FA5}">
                      <a16:colId xmlns:a16="http://schemas.microsoft.com/office/drawing/2014/main" val="1621298789"/>
                    </a:ext>
                  </a:extLst>
                </a:gridCol>
                <a:gridCol w="504202">
                  <a:extLst>
                    <a:ext uri="{9D8B030D-6E8A-4147-A177-3AD203B41FA5}">
                      <a16:colId xmlns:a16="http://schemas.microsoft.com/office/drawing/2014/main" val="371764391"/>
                    </a:ext>
                  </a:extLst>
                </a:gridCol>
                <a:gridCol w="825796">
                  <a:extLst>
                    <a:ext uri="{9D8B030D-6E8A-4147-A177-3AD203B41FA5}">
                      <a16:colId xmlns:a16="http://schemas.microsoft.com/office/drawing/2014/main" val="2870581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i="1" dirty="0" smtClean="0"/>
                        <a:t>p</a:t>
                      </a:r>
                      <a:endParaRPr lang="pt-P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i="1" dirty="0" smtClean="0"/>
                        <a:t>q</a:t>
                      </a:r>
                      <a:endParaRPr lang="pt-P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i="1" dirty="0" smtClean="0"/>
                        <a:t>p </a:t>
                      </a:r>
                      <a:r>
                        <a:rPr lang="pt-PT" i="0" dirty="0" smtClean="0"/>
                        <a:t>∧</a:t>
                      </a:r>
                      <a:r>
                        <a:rPr lang="pt-PT" i="1" dirty="0" smtClean="0"/>
                        <a:t> q</a:t>
                      </a:r>
                      <a:endParaRPr lang="pt-PT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5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7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7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41421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041519" y="32915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u="sng" dirty="0"/>
              <a:t>Disjunção (∨)</a:t>
            </a:r>
          </a:p>
          <a:p>
            <a:r>
              <a:rPr lang="pt-PT" dirty="0"/>
              <a:t>Possíveis significados: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inclusive</a:t>
            </a:r>
            <a:r>
              <a:rPr lang="pt-PT" dirty="0"/>
              <a:t>: p ou q ou ambos (significado assumido para este operador),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smtClean="0"/>
              <a:t>exclusivo</a:t>
            </a:r>
            <a:r>
              <a:rPr lang="pt-PT" dirty="0" smtClean="0"/>
              <a:t>: p </a:t>
            </a:r>
            <a:r>
              <a:rPr lang="pt-PT" dirty="0"/>
              <a:t>ou q, mas não ambos.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38254"/>
              </p:ext>
            </p:extLst>
          </p:nvPr>
        </p:nvGraphicFramePr>
        <p:xfrm>
          <a:off x="1839246" y="4866850"/>
          <a:ext cx="18394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424">
                  <a:extLst>
                    <a:ext uri="{9D8B030D-6E8A-4147-A177-3AD203B41FA5}">
                      <a16:colId xmlns:a16="http://schemas.microsoft.com/office/drawing/2014/main" val="1621298789"/>
                    </a:ext>
                  </a:extLst>
                </a:gridCol>
                <a:gridCol w="504202">
                  <a:extLst>
                    <a:ext uri="{9D8B030D-6E8A-4147-A177-3AD203B41FA5}">
                      <a16:colId xmlns:a16="http://schemas.microsoft.com/office/drawing/2014/main" val="371764391"/>
                    </a:ext>
                  </a:extLst>
                </a:gridCol>
                <a:gridCol w="825796">
                  <a:extLst>
                    <a:ext uri="{9D8B030D-6E8A-4147-A177-3AD203B41FA5}">
                      <a16:colId xmlns:a16="http://schemas.microsoft.com/office/drawing/2014/main" val="2870581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i="1" dirty="0" smtClean="0"/>
                        <a:t>p</a:t>
                      </a:r>
                      <a:endParaRPr lang="pt-P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i="1" dirty="0" smtClean="0"/>
                        <a:t>q</a:t>
                      </a:r>
                      <a:endParaRPr lang="pt-P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i="1" dirty="0" smtClean="0"/>
                        <a:t>p </a:t>
                      </a:r>
                      <a:r>
                        <a:rPr lang="pt-PT" i="0" dirty="0" smtClean="0"/>
                        <a:t>V</a:t>
                      </a:r>
                      <a:r>
                        <a:rPr lang="pt-PT" i="1" dirty="0" smtClean="0"/>
                        <a:t> q</a:t>
                      </a:r>
                      <a:endParaRPr lang="pt-PT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5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7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7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4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1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 mais complexas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94698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PT" dirty="0"/>
                  <a:t>Exemplo 8</a:t>
                </a:r>
                <a:r>
                  <a:rPr lang="pt-PT" dirty="0" smtClean="0"/>
                  <a:t>:</a:t>
                </a:r>
              </a:p>
              <a:p>
                <a:pPr marL="0" indent="0">
                  <a:buNone/>
                </a:pPr>
                <a:r>
                  <a:rPr lang="pt-PT" dirty="0" smtClean="0"/>
                  <a:t>	Construa </a:t>
                </a:r>
                <a:r>
                  <a:rPr lang="pt-PT" dirty="0"/>
                  <a:t>a tabela da verdade para a expressão: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)∧¬(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946981"/>
              </a:xfrm>
              <a:blipFill>
                <a:blip r:embed="rId2"/>
                <a:stretch>
                  <a:fillRect l="-1623" t="-2948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10369" y="4726655"/>
            <a:ext cx="10771262" cy="16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4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PT" sz="2000" dirty="0"/>
              <a:t>O ponto fundamental em assinalar “valores-verdade” para proposições  compostas é que permite o uso da lógica para decidir a verdade de uma  proposição usando somente o conhecimento das partes.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PT" sz="2000" dirty="0" smtClean="0"/>
              <a:t>A </a:t>
            </a:r>
            <a:r>
              <a:rPr lang="pt-PT" sz="2000" dirty="0"/>
              <a:t>lógica não ajuda a determinar a verdade ou falsidade de uma afirmação  em si, ou seja, seu conteúdo.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pt-P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869878"/>
                  </p:ext>
                </p:extLst>
              </p:nvPr>
            </p:nvGraphicFramePr>
            <p:xfrm>
              <a:off x="3409772" y="2624093"/>
              <a:ext cx="420170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923">
                      <a:extLst>
                        <a:ext uri="{9D8B030D-6E8A-4147-A177-3AD203B41FA5}">
                          <a16:colId xmlns:a16="http://schemas.microsoft.com/office/drawing/2014/main" val="3907189018"/>
                        </a:ext>
                      </a:extLst>
                    </a:gridCol>
                    <a:gridCol w="333286">
                      <a:extLst>
                        <a:ext uri="{9D8B030D-6E8A-4147-A177-3AD203B41FA5}">
                          <a16:colId xmlns:a16="http://schemas.microsoft.com/office/drawing/2014/main" val="497911240"/>
                        </a:ext>
                      </a:extLst>
                    </a:gridCol>
                    <a:gridCol w="828942">
                      <a:extLst>
                        <a:ext uri="{9D8B030D-6E8A-4147-A177-3AD203B41FA5}">
                          <a16:colId xmlns:a16="http://schemas.microsoft.com/office/drawing/2014/main" val="3626664625"/>
                        </a:ext>
                      </a:extLst>
                    </a:gridCol>
                    <a:gridCol w="752030">
                      <a:extLst>
                        <a:ext uri="{9D8B030D-6E8A-4147-A177-3AD203B41FA5}">
                          <a16:colId xmlns:a16="http://schemas.microsoft.com/office/drawing/2014/main" val="2075535265"/>
                        </a:ext>
                      </a:extLst>
                    </a:gridCol>
                    <a:gridCol w="1034041">
                      <a:extLst>
                        <a:ext uri="{9D8B030D-6E8A-4147-A177-3AD203B41FA5}">
                          <a16:colId xmlns:a16="http://schemas.microsoft.com/office/drawing/2014/main" val="346245355"/>
                        </a:ext>
                      </a:extLst>
                    </a:gridCol>
                    <a:gridCol w="894485">
                      <a:extLst>
                        <a:ext uri="{9D8B030D-6E8A-4147-A177-3AD203B41FA5}">
                          <a16:colId xmlns:a16="http://schemas.microsoft.com/office/drawing/2014/main" val="14920806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p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q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𝑝 ∧ 𝑞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¬(𝑝 ∧ 𝑞)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i="1" dirty="0" smtClean="0"/>
                            <a:t>E</a:t>
                          </a:r>
                          <a:endParaRPr lang="pt-PT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104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918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5712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983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00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869878"/>
                  </p:ext>
                </p:extLst>
              </p:nvPr>
            </p:nvGraphicFramePr>
            <p:xfrm>
              <a:off x="3409772" y="2624093"/>
              <a:ext cx="420170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923">
                      <a:extLst>
                        <a:ext uri="{9D8B030D-6E8A-4147-A177-3AD203B41FA5}">
                          <a16:colId xmlns:a16="http://schemas.microsoft.com/office/drawing/2014/main" val="3907189018"/>
                        </a:ext>
                      </a:extLst>
                    </a:gridCol>
                    <a:gridCol w="333286">
                      <a:extLst>
                        <a:ext uri="{9D8B030D-6E8A-4147-A177-3AD203B41FA5}">
                          <a16:colId xmlns:a16="http://schemas.microsoft.com/office/drawing/2014/main" val="497911240"/>
                        </a:ext>
                      </a:extLst>
                    </a:gridCol>
                    <a:gridCol w="828942">
                      <a:extLst>
                        <a:ext uri="{9D8B030D-6E8A-4147-A177-3AD203B41FA5}">
                          <a16:colId xmlns:a16="http://schemas.microsoft.com/office/drawing/2014/main" val="3626664625"/>
                        </a:ext>
                      </a:extLst>
                    </a:gridCol>
                    <a:gridCol w="752030">
                      <a:extLst>
                        <a:ext uri="{9D8B030D-6E8A-4147-A177-3AD203B41FA5}">
                          <a16:colId xmlns:a16="http://schemas.microsoft.com/office/drawing/2014/main" val="2075535265"/>
                        </a:ext>
                      </a:extLst>
                    </a:gridCol>
                    <a:gridCol w="1034041">
                      <a:extLst>
                        <a:ext uri="{9D8B030D-6E8A-4147-A177-3AD203B41FA5}">
                          <a16:colId xmlns:a16="http://schemas.microsoft.com/office/drawing/2014/main" val="346245355"/>
                        </a:ext>
                      </a:extLst>
                    </a:gridCol>
                    <a:gridCol w="894485">
                      <a:extLst>
                        <a:ext uri="{9D8B030D-6E8A-4147-A177-3AD203B41FA5}">
                          <a16:colId xmlns:a16="http://schemas.microsoft.com/office/drawing/2014/main" val="14920806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p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q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84559" t="-11475" r="-32647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𝑝 ∧ 𝑞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dirty="0" smtClean="0"/>
                            <a:t>¬(𝑝 ∧ 𝑞)</a:t>
                          </a:r>
                          <a:endParaRPr lang="pt-P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0" i="1" dirty="0" smtClean="0"/>
                            <a:t>E</a:t>
                          </a:r>
                          <a:endParaRPr lang="pt-PT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104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918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5712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983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0043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29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Equivalência lógica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57841" y="1659487"/>
                <a:ext cx="10515600" cy="632090"/>
              </a:xfrm>
            </p:spPr>
            <p:txBody>
              <a:bodyPr/>
              <a:lstStyle/>
              <a:p>
                <a:r>
                  <a:rPr lang="pt-PT" dirty="0"/>
                  <a:t>As proposições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>
                    <a:solidFill>
                      <a:srgbClr val="C00000"/>
                    </a:solidFill>
                  </a:rPr>
                  <a:t> </a:t>
                </a:r>
                <a:r>
                  <a:rPr lang="pt-PT" dirty="0"/>
                  <a:t>possuem os mesmos valores-verdade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841" y="1659487"/>
                <a:ext cx="10515600" cy="632090"/>
              </a:xfrm>
              <a:blipFill>
                <a:blip r:embed="rId2"/>
                <a:stretch>
                  <a:fillRect l="-2029" t="-48077" b="-201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957841" y="2461188"/>
                <a:ext cx="7469736" cy="3537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50000"/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SzPct val="14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pt-PT" sz="2400" dirty="0"/>
                  <a:t>Por essa razão,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400" dirty="0" smtClean="0"/>
                  <a:t> </a:t>
                </a:r>
                <a:r>
                  <a:rPr lang="pt-PT" sz="2400" dirty="0"/>
                  <a:t>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 smtClean="0"/>
                  <a:t> </a:t>
                </a:r>
                <a:r>
                  <a:rPr lang="pt-PT" sz="2400" dirty="0"/>
                  <a:t>são equivalentes logicamente.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sz="2400" dirty="0"/>
                  <a:t>Definição: </a:t>
                </a:r>
                <a:endParaRPr lang="pt-PT" sz="2400" dirty="0" smtClean="0"/>
              </a:p>
              <a:p>
                <a:pPr marL="538163" indent="0">
                  <a:lnSpc>
                    <a:spcPct val="120000"/>
                  </a:lnSpc>
                  <a:buNone/>
                </a:pPr>
                <a:r>
                  <a:rPr lang="pt-PT" sz="24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Duas </a:t>
                </a:r>
                <a:r>
                  <a:rPr lang="pt-PT" sz="2400" dirty="0">
                    <a:solidFill>
                      <a:schemeClr val="accent6">
                        <a:lumMod val="50000"/>
                      </a:schemeClr>
                    </a:solidFill>
                  </a:rPr>
                  <a:t>proposições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PT" sz="2400" dirty="0">
                    <a:solidFill>
                      <a:schemeClr val="accent6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PT" sz="2400" dirty="0">
                    <a:solidFill>
                      <a:schemeClr val="accent6">
                        <a:lumMod val="50000"/>
                      </a:schemeClr>
                    </a:solidFill>
                  </a:rPr>
                  <a:t> são equivalentes logicamente se e  somente se os valores-verdade obtidos forem idênticos para cada  combinação possível das variáveis que formam as proposições.</a:t>
                </a:r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41" y="2461188"/>
                <a:ext cx="7469736" cy="3537960"/>
              </a:xfrm>
              <a:prstGeom prst="rect">
                <a:avLst/>
              </a:prstGeom>
              <a:blipFill>
                <a:blip r:embed="rId3"/>
                <a:stretch>
                  <a:fillRect l="-2204" t="-4828" r="-171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92811"/>
              </p:ext>
            </p:extLst>
          </p:nvPr>
        </p:nvGraphicFramePr>
        <p:xfrm>
          <a:off x="8643111" y="2291577"/>
          <a:ext cx="23567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3205982183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734535550"/>
                    </a:ext>
                  </a:extLst>
                </a:gridCol>
                <a:gridCol w="820871">
                  <a:extLst>
                    <a:ext uri="{9D8B030D-6E8A-4147-A177-3AD203B41FA5}">
                      <a16:colId xmlns:a16="http://schemas.microsoft.com/office/drawing/2014/main" val="1194347707"/>
                    </a:ext>
                  </a:extLst>
                </a:gridCol>
                <a:gridCol w="820871">
                  <a:extLst>
                    <a:ext uri="{9D8B030D-6E8A-4147-A177-3AD203B41FA5}">
                      <a16:colId xmlns:a16="http://schemas.microsoft.com/office/drawing/2014/main" val="2075241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0" dirty="0" smtClean="0"/>
                        <a:t>p</a:t>
                      </a:r>
                      <a:endParaRPr lang="pt-P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0" dirty="0" smtClean="0"/>
                        <a:t>q</a:t>
                      </a:r>
                      <a:endParaRPr lang="pt-P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0" dirty="0" smtClean="0"/>
                        <a:t>p ∧ q </a:t>
                      </a:r>
                      <a:endParaRPr lang="pt-P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0" dirty="0" smtClean="0"/>
                        <a:t>q ∧ p </a:t>
                      </a:r>
                      <a:endParaRPr lang="pt-P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82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00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V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8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F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50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62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Equivalência lógica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5112" y="1428750"/>
                <a:ext cx="10515600" cy="47482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PT" dirty="0"/>
                  <a:t>Como verificar se duas proposições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PT" dirty="0"/>
                  <a:t> são equivalentes logicamente?</a:t>
                </a:r>
              </a:p>
              <a:p>
                <a:pPr marL="803275" indent="-514350">
                  <a:buSzPct val="100000"/>
                  <a:buFont typeface="+mj-lt"/>
                  <a:buAutoNum type="arabicPeriod"/>
                </a:pPr>
                <a:r>
                  <a:rPr lang="pt-PT" dirty="0" smtClean="0"/>
                  <a:t>Construa </a:t>
                </a:r>
                <a:r>
                  <a:rPr lang="pt-PT" dirty="0"/>
                  <a:t>a tabela da verdade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PT" dirty="0"/>
                  <a:t>.</a:t>
                </a:r>
              </a:p>
              <a:p>
                <a:pPr marL="803275" indent="-514350">
                  <a:buSzPct val="100000"/>
                  <a:buFont typeface="+mj-lt"/>
                  <a:buAutoNum type="arabicPeriod"/>
                </a:pPr>
                <a:r>
                  <a:rPr lang="pt-PT" dirty="0" smtClean="0"/>
                  <a:t>Construa </a:t>
                </a:r>
                <a:r>
                  <a:rPr lang="pt-PT" dirty="0"/>
                  <a:t>a tabela da verdade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PT" dirty="0"/>
                  <a:t> usando os mesmos valores </a:t>
                </a:r>
                <a:r>
                  <a:rPr lang="pt-PT" dirty="0" smtClean="0"/>
                  <a:t>de variáveis </a:t>
                </a:r>
                <a:r>
                  <a:rPr lang="pt-PT" dirty="0"/>
                  <a:t>para as afirmações que formam a proposição.</a:t>
                </a:r>
              </a:p>
              <a:p>
                <a:pPr marL="803275" indent="-514350">
                  <a:buSzPct val="100000"/>
                  <a:buFont typeface="+mj-lt"/>
                  <a:buAutoNum type="arabicPeriod"/>
                </a:pPr>
                <a:r>
                  <a:rPr lang="pt-PT" dirty="0" smtClean="0"/>
                  <a:t>Verifique </a:t>
                </a:r>
                <a:r>
                  <a:rPr lang="pt-PT" dirty="0"/>
                  <a:t>se as tabelas da verdade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PT" dirty="0"/>
                  <a:t> são idênticas para </a:t>
                </a:r>
                <a:r>
                  <a:rPr lang="pt-PT" dirty="0" smtClean="0"/>
                  <a:t>cada combinação </a:t>
                </a:r>
                <a:r>
                  <a:rPr lang="pt-PT" dirty="0"/>
                  <a:t>de valores-verdade. Se forem,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PT" dirty="0"/>
                  <a:t> são </a:t>
                </a:r>
                <a:r>
                  <a:rPr lang="pt-PT" dirty="0" smtClean="0"/>
                  <a:t>equivalentes logicamente</a:t>
                </a:r>
                <a:r>
                  <a:rPr lang="pt-PT" dirty="0"/>
                  <a:t>, caso contrário não</a:t>
                </a:r>
                <a:r>
                  <a:rPr lang="pt-PT" dirty="0" smtClean="0"/>
                  <a:t>.</a:t>
                </a:r>
              </a:p>
              <a:p>
                <a:pPr marL="288925" indent="0">
                  <a:buSzPct val="100000"/>
                  <a:buNone/>
                </a:pPr>
                <a:r>
                  <a:rPr lang="pt-PT" dirty="0"/>
                  <a:t>Exemplo 9:</a:t>
                </a:r>
              </a:p>
              <a:p>
                <a:pPr marL="746125" indent="-457200">
                  <a:buSzPct val="10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pt-PT" dirty="0"/>
              </a:p>
              <a:p>
                <a:pPr marL="746125" indent="-457200">
                  <a:buSzPct val="10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) ≢¬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5112" y="1428750"/>
                <a:ext cx="10515600" cy="4748213"/>
              </a:xfrm>
              <a:blipFill>
                <a:blip r:embed="rId3"/>
                <a:stretch>
                  <a:fillRect l="-2029" t="-706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Equivalência lógica  Leis de “De Morgan”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51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PT" dirty="0"/>
                  <a:t>Negação de ∧ e ∨: Leis de “</a:t>
                </a:r>
                <a:r>
                  <a:rPr lang="pt-PT" dirty="0">
                    <a:solidFill>
                      <a:srgbClr val="C00000"/>
                    </a:solidFill>
                  </a:rPr>
                  <a:t>De Morgan</a:t>
                </a:r>
                <a:r>
                  <a:rPr lang="pt-PT" dirty="0"/>
                  <a:t>.”  Sejam as afirmações:</a:t>
                </a:r>
              </a:p>
              <a:p>
                <a:pPr lvl="1"/>
                <a:r>
                  <a:rPr lang="pt-PT" dirty="0"/>
                  <a:t>p = João é alto.</a:t>
                </a:r>
              </a:p>
              <a:p>
                <a:pPr lvl="1"/>
                <a:r>
                  <a:rPr lang="pt-PT" dirty="0"/>
                  <a:t>q = José é ruivo.</a:t>
                </a:r>
              </a:p>
              <a:p>
                <a:r>
                  <a:rPr lang="pt-PT" dirty="0"/>
                  <a:t>A proposição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é verdadeira </a:t>
                </a:r>
                <a:r>
                  <a:rPr lang="pt-PT" dirty="0" smtClean="0"/>
                  <a:t>se somente se </a:t>
                </a:r>
                <a:r>
                  <a:rPr lang="pt-PT" dirty="0"/>
                  <a:t>os componentes forem verdadeiros.</a:t>
                </a:r>
              </a:p>
              <a:p>
                <a:r>
                  <a:rPr lang="pt-PT" dirty="0"/>
                  <a:t>Quando a proposição é falsa?</a:t>
                </a:r>
              </a:p>
              <a:p>
                <a:pPr lvl="1"/>
                <a:r>
                  <a:rPr lang="pt-PT" dirty="0"/>
                  <a:t>Quando um dos componentes ou ambos forem falsos, i.e.,</a:t>
                </a:r>
              </a:p>
              <a:p>
                <a:pPr marL="457200" lvl="1" indent="0"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¬(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≡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∨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>
                  <a:solidFill>
                    <a:srgbClr val="C00000"/>
                  </a:solidFill>
                </a:endParaRPr>
              </a:p>
              <a:p>
                <a:r>
                  <a:rPr lang="pt-PT" dirty="0"/>
                  <a:t>Mostre as seguintes equivalências: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¬(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≡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∨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¬(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≡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>
                  <a:solidFill>
                    <a:srgbClr val="C00000"/>
                  </a:solidFill>
                </a:endParaRPr>
              </a:p>
              <a:p>
                <a:r>
                  <a:rPr lang="pt-PT" dirty="0"/>
                  <a:t>Essas duas equivalências são conhecidas como leis de “De Morgan” que foi  o primeiro a expressá-las em termos matemáticos.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51512"/>
              </a:xfrm>
              <a:blipFill>
                <a:blip r:embed="rId2"/>
                <a:stretch>
                  <a:fillRect l="-1797" t="-5799" r="-144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3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 de De Morgan: 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68223" y="1428750"/>
                <a:ext cx="10605332" cy="5066054"/>
              </a:xfrm>
            </p:spPr>
            <p:txBody>
              <a:bodyPr>
                <a:normAutofit/>
              </a:bodyPr>
              <a:lstStyle/>
              <a:p>
                <a:r>
                  <a:rPr lang="pt-PT" sz="2400" dirty="0"/>
                  <a:t>Exemplo 10: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=João tem 2 m de altura e ele pesa pelo menos 90 kg.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=João não tem 2 m de altura ou ele pesa menos de 90 </a:t>
                </a:r>
                <a:r>
                  <a:rPr lang="pt-PT" dirty="0" smtClean="0"/>
                  <a:t>kg</a:t>
                </a:r>
              </a:p>
              <a:p>
                <a:r>
                  <a:rPr lang="pt-PT" sz="2400" dirty="0"/>
                  <a:t>Exemplo 11: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≮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2≡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≥2</m:t>
                      </m:r>
                    </m:oMath>
                  </m:oMathPara>
                </a14:m>
                <a:endParaRPr lang="pt-PT" dirty="0"/>
              </a:p>
              <a:p>
                <a:r>
                  <a:rPr lang="pt-PT" sz="2400" dirty="0"/>
                  <a:t>Exemplo 12: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=−1&lt;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=¬(−1&lt;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≤4)≡¬(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&gt;−1∧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≤4)≡ 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 ≯−1∨</m:t>
                    </m:r>
                    <m:r>
                      <a:rPr lang="pt-PT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>
                        <a:latin typeface="Cambria Math" panose="02040503050406030204" pitchFamily="18" charset="0"/>
                      </a:rPr>
                      <m:t> ≰4≡</m:t>
                    </m:r>
                    <m:r>
                      <a:rPr lang="pt-PT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>
                        <a:latin typeface="Cambria Math" panose="02040503050406030204" pitchFamily="18" charset="0"/>
                      </a:rPr>
                      <m:t>≤−1∨</m:t>
                    </m:r>
                    <m:r>
                      <a:rPr lang="pt-PT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200" i="1" dirty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pt-PT" sz="2200" dirty="0"/>
                  <a:t>.</a:t>
                </a:r>
              </a:p>
              <a:p>
                <a:r>
                  <a:rPr lang="pt-PT" sz="2400" dirty="0"/>
                  <a:t>Exemplo 13: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dirty="0"/>
                  <a:t>João é alto e João é magro.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pt-PT" dirty="0"/>
                  <a:t>João não é alto ou João não é magro.</a:t>
                </a:r>
              </a:p>
              <a:p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8223" y="1428750"/>
                <a:ext cx="10605332" cy="5066054"/>
              </a:xfrm>
              <a:blipFill>
                <a:blip r:embed="rId3"/>
                <a:stretch>
                  <a:fillRect l="-1552" t="-4934" r="-17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31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 de De Morgan: 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PT" dirty="0"/>
                  <a:t>Exemplo 14: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PT" dirty="0"/>
                  <a:t> = João é alto e magro.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= João não é alto e magro.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/>
                  <a:t>Em lógica formal os vocábulos “</a:t>
                </a:r>
                <a:r>
                  <a:rPr lang="pt-PT" dirty="0">
                    <a:solidFill>
                      <a:srgbClr val="C00000"/>
                    </a:solidFill>
                  </a:rPr>
                  <a:t>e</a:t>
                </a:r>
                <a:r>
                  <a:rPr lang="pt-PT" dirty="0"/>
                  <a:t>” e “</a:t>
                </a:r>
                <a:r>
                  <a:rPr lang="pt-PT" dirty="0">
                    <a:solidFill>
                      <a:srgbClr val="C00000"/>
                    </a:solidFill>
                  </a:rPr>
                  <a:t>ou</a:t>
                </a:r>
                <a:r>
                  <a:rPr lang="pt-PT" dirty="0"/>
                  <a:t>” são permitidos somente entre  afirmações completas e não entre partes de uma sentença.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 smtClean="0"/>
                  <a:t>Apesar </a:t>
                </a:r>
                <a:r>
                  <a:rPr lang="pt-PT" dirty="0"/>
                  <a:t>das leis da lógica serem extremamente úteis, elas devem ser usadas  como uma ajuda ao raciocínio e não como um substituto mecânico a  inteligência.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 smtClean="0"/>
                  <a:t>Equivalência </a:t>
                </a:r>
                <a:r>
                  <a:rPr lang="pt-PT" dirty="0"/>
                  <a:t>lógica é muito útil na construção de argumentos.</a:t>
                </a:r>
              </a:p>
              <a:p>
                <a:pPr>
                  <a:lnSpc>
                    <a:spcPct val="10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53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Fundamentos da lógica:  Alguns </a:t>
            </a:r>
            <a:r>
              <a:rPr lang="pt-PT" dirty="0" smtClean="0"/>
              <a:t>factos </a:t>
            </a:r>
            <a:r>
              <a:rPr lang="pt-PT" dirty="0"/>
              <a:t>históricos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11656"/>
              </p:ext>
            </p:extLst>
          </p:nvPr>
        </p:nvGraphicFramePr>
        <p:xfrm>
          <a:off x="1664462" y="1470945"/>
          <a:ext cx="8829774" cy="5207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284">
                  <a:extLst>
                    <a:ext uri="{9D8B030D-6E8A-4147-A177-3AD203B41FA5}">
                      <a16:colId xmlns:a16="http://schemas.microsoft.com/office/drawing/2014/main" val="2597262673"/>
                    </a:ext>
                  </a:extLst>
                </a:gridCol>
                <a:gridCol w="3076486">
                  <a:extLst>
                    <a:ext uri="{9D8B030D-6E8A-4147-A177-3AD203B41FA5}">
                      <a16:colId xmlns:a16="http://schemas.microsoft.com/office/drawing/2014/main" val="306135582"/>
                    </a:ext>
                  </a:extLst>
                </a:gridCol>
                <a:gridCol w="4666004">
                  <a:extLst>
                    <a:ext uri="{9D8B030D-6E8A-4147-A177-3AD203B41FA5}">
                      <a16:colId xmlns:a16="http://schemas.microsoft.com/office/drawing/2014/main" val="2593237845"/>
                    </a:ext>
                  </a:extLst>
                </a:gridCol>
              </a:tblGrid>
              <a:tr h="1494446">
                <a:tc>
                  <a:txBody>
                    <a:bodyPr/>
                    <a:lstStyle/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pt-P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600" dirty="0" smtClean="0"/>
                        <a:t>Aristóteles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(384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a.C.–322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a.C.),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filósofo grego.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Produziu uma obra rica e multifacetada. Nela encontramos uma  exaustiva compilação dos conhecimen-  tos do seu tempo, mas também, uma filosofia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que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ainda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hoje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influência</a:t>
                      </a:r>
                      <a:r>
                        <a:rPr lang="pt-PT" sz="1600" baseline="0" dirty="0" smtClean="0"/>
                        <a:t> </a:t>
                      </a:r>
                      <a:r>
                        <a:rPr lang="pt-PT" sz="1600" dirty="0" smtClean="0"/>
                        <a:t>a nossa maneira de pensar. Responsável por escrever os primeiros grandes trabalhos de lógica: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600" dirty="0" smtClean="0"/>
                        <a:t>Coleção de regras para raciocínio  dedutivo que pode ser usado em  qualquer área do conhecimento.</a:t>
                      </a:r>
                      <a:endParaRPr lang="pt-P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51757"/>
                  </a:ext>
                </a:extLst>
              </a:tr>
              <a:tr h="120495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PT" dirty="0" smtClean="0"/>
                        <a:t>Gottfried Wilhelm Leibniz (1646–1716),  filósofo e matemático alemão, provavel-  mente mais conhecido por ter inventado o cálculo integral e diferencial independentemente de Isaac Newton. Propõe o uso de símbolos para mecanizar o processo de raciocínio dedutivo</a:t>
                      </a:r>
                      <a:endParaRPr lang="pt-P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84832"/>
                  </a:ext>
                </a:extLst>
              </a:tr>
              <a:tr h="1208731">
                <a:tc rowSpan="2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smtClean="0"/>
                        <a:t>George Boole  (1815–1864),</a:t>
                      </a:r>
                    </a:p>
                    <a:p>
                      <a:r>
                        <a:rPr lang="pt-PT" dirty="0" smtClean="0"/>
                        <a:t>matemático  e filósofo  inglês.</a:t>
                      </a:r>
                    </a:p>
                    <a:p>
                      <a:endParaRPr lang="pt-PT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pt-PT" dirty="0" smtClean="0"/>
                        <a:t>Propõem as bases da lógica simbólica  moderna usando as idéias de Leibniz.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469174"/>
                  </a:ext>
                </a:extLst>
              </a:tr>
              <a:tr h="1239141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smtClean="0"/>
                        <a:t>Augustus  De Morgan</a:t>
                      </a:r>
                    </a:p>
                    <a:p>
                      <a:r>
                        <a:rPr lang="pt-PT" dirty="0" smtClean="0"/>
                        <a:t>(1806–1871),</a:t>
                      </a:r>
                    </a:p>
                    <a:p>
                      <a:r>
                        <a:rPr lang="pt-PT" dirty="0" smtClean="0"/>
                        <a:t>matemático  inglês.</a:t>
                      </a:r>
                    </a:p>
                    <a:p>
                      <a:endParaRPr lang="pt-PT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08980"/>
                  </a:ext>
                </a:extLst>
              </a:tr>
            </a:tbl>
          </a:graphicData>
        </a:graphic>
      </p:graphicFrame>
      <p:grpSp>
        <p:nvGrpSpPr>
          <p:cNvPr id="11" name="Agrupar 10"/>
          <p:cNvGrpSpPr/>
          <p:nvPr/>
        </p:nvGrpSpPr>
        <p:grpSpPr>
          <a:xfrm>
            <a:off x="1664462" y="1470945"/>
            <a:ext cx="1080003" cy="5207309"/>
            <a:chOff x="1664462" y="1470945"/>
            <a:chExt cx="1080003" cy="5207309"/>
          </a:xfrm>
        </p:grpSpPr>
        <p:sp>
          <p:nvSpPr>
            <p:cNvPr id="8" name="object 9"/>
            <p:cNvSpPr/>
            <p:nvPr/>
          </p:nvSpPr>
          <p:spPr>
            <a:xfrm>
              <a:off x="1664462" y="3048935"/>
              <a:ext cx="1080003" cy="12222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353" y="4312800"/>
              <a:ext cx="975445" cy="1182727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353" y="5495527"/>
              <a:ext cx="969348" cy="1182727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462" y="1470945"/>
              <a:ext cx="1079086" cy="1396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11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Tautologias e contradições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dirty="0"/>
              <a:t>Uma </a:t>
            </a:r>
            <a:r>
              <a:rPr lang="pt-PT" dirty="0">
                <a:solidFill>
                  <a:srgbClr val="C00000"/>
                </a:solidFill>
              </a:rPr>
              <a:t>tautologia</a:t>
            </a:r>
            <a:r>
              <a:rPr lang="pt-PT" dirty="0"/>
              <a:t> é uma proposição que é sempre </a:t>
            </a:r>
            <a:r>
              <a:rPr lang="pt-PT" dirty="0">
                <a:solidFill>
                  <a:srgbClr val="C00000"/>
                </a:solidFill>
              </a:rPr>
              <a:t>verdadeira</a:t>
            </a:r>
            <a:r>
              <a:rPr lang="pt-PT" dirty="0"/>
              <a:t> independente  dos valores-verdade das afirmações que compõem a proposição.</a:t>
            </a:r>
          </a:p>
          <a:p>
            <a:pPr>
              <a:lnSpc>
                <a:spcPct val="100000"/>
              </a:lnSpc>
            </a:pPr>
            <a:r>
              <a:rPr lang="pt-PT" dirty="0" smtClean="0"/>
              <a:t>Uma </a:t>
            </a:r>
            <a:r>
              <a:rPr lang="pt-PT" dirty="0">
                <a:solidFill>
                  <a:srgbClr val="C00000"/>
                </a:solidFill>
              </a:rPr>
              <a:t>contradição</a:t>
            </a:r>
            <a:r>
              <a:rPr lang="pt-PT" dirty="0"/>
              <a:t> é uma proposição que é sempre </a:t>
            </a:r>
            <a:r>
              <a:rPr lang="pt-PT" dirty="0">
                <a:solidFill>
                  <a:srgbClr val="C00000"/>
                </a:solidFill>
              </a:rPr>
              <a:t>falsa</a:t>
            </a:r>
            <a:r>
              <a:rPr lang="pt-PT" dirty="0"/>
              <a:t> independente dos  valores-verdade das afirmações que compõem a proposição.</a:t>
            </a:r>
          </a:p>
          <a:p>
            <a:pPr>
              <a:lnSpc>
                <a:spcPct val="100000"/>
              </a:lnSpc>
            </a:pPr>
            <a:r>
              <a:rPr lang="pt-PT" dirty="0" smtClean="0"/>
              <a:t>De </a:t>
            </a:r>
            <a:r>
              <a:rPr lang="pt-PT" dirty="0"/>
              <a:t>acordo com essas definições, a verdade de uma tautologia ou falsidade  de uma contradição se devem a estrutura lógica da proposição em si e são  independentes dos significados das afirmações que compõem a proposição.</a:t>
            </a:r>
          </a:p>
          <a:p>
            <a:pPr>
              <a:lnSpc>
                <a:spcPct val="10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5789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Tautologias e contradições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/>
                  <a:t>Mostre que a proposição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é uma tautologia e que a proposição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é </a:t>
                </a:r>
                <a:r>
                  <a:rPr lang="pt-PT" dirty="0"/>
                  <a:t>uma contradição.</a:t>
                </a:r>
              </a:p>
              <a:p>
                <a:endParaRPr lang="pt-PT" dirty="0"/>
              </a:p>
              <a:p>
                <a:r>
                  <a:rPr lang="pt-PT" dirty="0"/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PT" dirty="0"/>
                  <a:t> é uma tautologia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PT" dirty="0"/>
                  <a:t> uma contradição mostre que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 r="-144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95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Sumário da equivalência lógica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9002802"/>
                  </p:ext>
                </p:extLst>
              </p:nvPr>
            </p:nvGraphicFramePr>
            <p:xfrm>
              <a:off x="1114039" y="1718772"/>
              <a:ext cx="10239761" cy="473027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488725">
                      <a:extLst>
                        <a:ext uri="{9D8B030D-6E8A-4147-A177-3AD203B41FA5}">
                          <a16:colId xmlns:a16="http://schemas.microsoft.com/office/drawing/2014/main" val="3690536508"/>
                        </a:ext>
                      </a:extLst>
                    </a:gridCol>
                    <a:gridCol w="3965249">
                      <a:extLst>
                        <a:ext uri="{9D8B030D-6E8A-4147-A177-3AD203B41FA5}">
                          <a16:colId xmlns:a16="http://schemas.microsoft.com/office/drawing/2014/main" val="4259884000"/>
                        </a:ext>
                      </a:extLst>
                    </a:gridCol>
                    <a:gridCol w="3785787">
                      <a:extLst>
                        <a:ext uri="{9D8B030D-6E8A-4147-A177-3AD203B41FA5}">
                          <a16:colId xmlns:a16="http://schemas.microsoft.com/office/drawing/2014/main" val="819516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b="0" spc="10" dirty="0"/>
                            <a:t>Comutatividade</a:t>
                          </a:r>
                          <a:endParaRPr sz="1950" b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3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-3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-3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-3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3172138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Associatividade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) ∧</m:t>
                                </m:r>
                                <m:r>
                                  <a:rPr lang="pt-PT" sz="1950" spc="19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35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950" dirty="0">
                            <a:latin typeface="LM Sans Quot 8"/>
                            <a:cs typeface="LM Sans Quot 8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) ∨</m:t>
                                </m:r>
                                <m:r>
                                  <a:rPr lang="pt-PT" sz="1950" spc="19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-35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950" dirty="0">
                            <a:latin typeface="LM Sans Quot 8"/>
                            <a:cs typeface="LM Sans Quot 8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263236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0" dirty="0"/>
                            <a:t>Distributividade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)≡(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) ∨(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950" dirty="0">
                            <a:latin typeface="LM Sans Quot 8"/>
                            <a:cs typeface="LM Sans Quot 8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95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 ≡(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dirty="0" smtClean="0">
                                    <a:latin typeface="Cambria Math" panose="02040503050406030204" pitchFamily="18" charset="0"/>
                                  </a:rPr>
                                  <m:t>) ∧(</m:t>
                                </m:r>
                                <m:r>
                                  <a:rPr lang="pt-PT" sz="1950" spc="5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sz="1950" spc="13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950" dirty="0">
                            <a:latin typeface="LM Sans Quot 8"/>
                            <a:cs typeface="LM Sans Quot 8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2051057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Identidade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15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45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110926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Negação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  <a:tabLst>
                              <a:tab pos="39878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5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5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215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  <a:tabLst>
                              <a:tab pos="39878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5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5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45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11432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Dupla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15" dirty="0"/>
                            <a:t>negação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-5" dirty="0" smtClean="0">
                                    <a:latin typeface="Cambria Math" panose="02040503050406030204" pitchFamily="18" charset="0"/>
                                  </a:rPr>
                                  <m:t>¬(¬</m:t>
                                </m:r>
                                <m:r>
                                  <a:rPr lang="pt-PT" sz="1950" spc="-5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-5" dirty="0" smtClean="0">
                                    <a:latin typeface="Cambria Math" panose="02040503050406030204" pitchFamily="18" charset="0"/>
                                  </a:rPr>
                                  <m:t>)≡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endParaRPr sz="180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7817036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Idempotência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65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-28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sz="1950" spc="8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1273646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20" dirty="0"/>
                            <a:t>De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15" dirty="0"/>
                            <a:t>Morgan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10" noProof="0" dirty="0" smtClean="0"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pt-PT" sz="1950" spc="1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) ≡¬</m:t>
                                </m:r>
                                <m:r>
                                  <a:rPr lang="pt-PT" sz="1950" spc="5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-55" noProof="0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-5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10" noProof="0" dirty="0" smtClean="0"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pt-PT" sz="1950" spc="1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) ≡¬</m:t>
                                </m:r>
                                <m:r>
                                  <a:rPr lang="pt-PT" sz="1950" spc="5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-55" noProof="0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-5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3517130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0" dirty="0"/>
                            <a:t>Limite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5" dirty="0"/>
                            <a:t>universal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215" noProof="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215" noProof="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45" noProof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45" noProof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3632796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Absorção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50" noProof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5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) ≡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50" noProof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1950" spc="5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1950" spc="25" noProof="0" dirty="0" smtClean="0">
                                    <a:latin typeface="Cambria Math" panose="02040503050406030204" pitchFamily="18" charset="0"/>
                                  </a:rPr>
                                  <m:t>) ≡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2257793610"/>
                      </a:ext>
                    </a:extLst>
                  </a:tr>
                  <a:tr h="409605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Negações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75" noProof="0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75" noProof="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45" noProof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PT" sz="1950" spc="-10" dirty="0" smtClean="0">
                                    <a:latin typeface="Cambria Math" panose="02040503050406030204" pitchFamily="18" charset="0"/>
                                  </a:rPr>
                                  <m:t> ≡</m:t>
                                </m:r>
                                <m:r>
                                  <a:rPr lang="pt-PT" sz="1950" spc="215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sz="195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2216945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Identidade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sz="1950" spc="215" noProof="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pPr marL="130175" algn="l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1950" spc="114" noProof="0" dirty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sz="1950" spc="45" noProof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PT" sz="1950" spc="165" noProof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pt-PT" sz="1950" spc="80" noProof="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1950" noProof="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4765" marB="0"/>
                    </a:tc>
                    <a:extLst>
                      <a:ext uri="{0D108BD9-81ED-4DB2-BD59-A6C34878D82A}">
                        <a16:rowId xmlns:a16="http://schemas.microsoft.com/office/drawing/2014/main" val="298379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9002802"/>
                  </p:ext>
                </p:extLst>
              </p:nvPr>
            </p:nvGraphicFramePr>
            <p:xfrm>
              <a:off x="1114039" y="1718772"/>
              <a:ext cx="10239761" cy="4488845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488725">
                      <a:extLst>
                        <a:ext uri="{9D8B030D-6E8A-4147-A177-3AD203B41FA5}">
                          <a16:colId xmlns:a16="http://schemas.microsoft.com/office/drawing/2014/main" val="3690536508"/>
                        </a:ext>
                      </a:extLst>
                    </a:gridCol>
                    <a:gridCol w="3965249">
                      <a:extLst>
                        <a:ext uri="{9D8B030D-6E8A-4147-A177-3AD203B41FA5}">
                          <a16:colId xmlns:a16="http://schemas.microsoft.com/office/drawing/2014/main" val="4259884000"/>
                        </a:ext>
                      </a:extLst>
                    </a:gridCol>
                    <a:gridCol w="3785787">
                      <a:extLst>
                        <a:ext uri="{9D8B030D-6E8A-4147-A177-3AD203B41FA5}">
                          <a16:colId xmlns:a16="http://schemas.microsoft.com/office/drawing/2014/main" val="819516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b="0" spc="10" dirty="0"/>
                            <a:t>Comutatividade</a:t>
                          </a:r>
                          <a:endParaRPr sz="1950" b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13115" r="-95699" b="-1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13115" r="-322" b="-11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138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Associatividade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113115" r="-95699" b="-10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113115" r="-322" b="-10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36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0" dirty="0"/>
                            <a:t>Distributividade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213115" r="-95699" b="-9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213115" r="-322" b="-9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1057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Identidade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313115" r="-95699" b="-8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313115" r="-322" b="-8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26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Negação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413115" r="-95699" b="-7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413115" r="-322" b="-7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2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Dupla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15" dirty="0"/>
                            <a:t>negação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513115" r="-95699" b="-6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endParaRPr sz="180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7817036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Idempotência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613115" r="-95699" b="-5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613115" r="-322" b="-5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646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20" dirty="0"/>
                            <a:t>De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15" dirty="0"/>
                            <a:t>Morgan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713115" r="-95699" b="-4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713115" r="-322" b="-4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7130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0" dirty="0"/>
                            <a:t>Limite</a:t>
                          </a:r>
                          <a:r>
                            <a:rPr sz="1950" dirty="0"/>
                            <a:t> </a:t>
                          </a:r>
                          <a:r>
                            <a:rPr sz="1950" spc="5" dirty="0"/>
                            <a:t>universal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813115" r="-95699" b="-3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813115" r="-322" b="-3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2796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Absorção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913115" r="-95699" b="-2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913115" r="-322" b="-237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793610"/>
                      </a:ext>
                    </a:extLst>
                  </a:tr>
                  <a:tr h="409605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Negações</a:t>
                          </a:r>
                          <a:endParaRPr sz="195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922388" r="-95699" b="-116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922388" r="-322" b="-116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945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130175">
                            <a:lnSpc>
                              <a:spcPct val="100000"/>
                            </a:lnSpc>
                            <a:spcBef>
                              <a:spcPts val="195"/>
                            </a:spcBef>
                          </a:pPr>
                          <a:r>
                            <a:rPr sz="1950" spc="15" dirty="0"/>
                            <a:t>Identidade</a:t>
                          </a:r>
                          <a:endParaRPr sz="195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24765" marB="0"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62980" t="-1122951" r="-95699" b="-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24765" marB="0">
                        <a:blipFill>
                          <a:blip r:embed="rId2"/>
                          <a:stretch>
                            <a:fillRect l="-170853" t="-1122951" r="-322" b="-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7908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328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Equivalência lógica: 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400" dirty="0"/>
                  <a:t>Exemplo 15:</a:t>
                </a:r>
              </a:p>
              <a:p>
                <a:r>
                  <a:rPr lang="pt-PT" sz="2400" dirty="0"/>
                  <a:t>Mostre que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¬(¬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) ∧ (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)≡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PT" dirty="0" smtClean="0"/>
              </a:p>
              <a:p>
                <a:pPr marL="265113" lvl="1" indent="0">
                  <a:buNone/>
                </a:pPr>
                <a:r>
                  <a:rPr lang="pt-PT" dirty="0" smtClean="0"/>
                  <a:t>através da tabela dos </a:t>
                </a:r>
                <a:r>
                  <a:rPr lang="pt-PT" dirty="0"/>
                  <a:t>axiomas </a:t>
                </a:r>
                <a:r>
                  <a:rPr lang="pt-PT" dirty="0" smtClean="0"/>
                  <a:t>anterior.</a:t>
                </a:r>
                <a:endParaRPr lang="pt-PT" dirty="0"/>
              </a:p>
              <a:p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17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21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 ou Implicação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74220" y="1428750"/>
                <a:ext cx="10554057" cy="49720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pt-PT" sz="2400" dirty="0"/>
                  <a:t>Sejam p e q proposições.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“</a:t>
                </a:r>
                <a:r>
                  <a:rPr lang="pt-PT" dirty="0" smtClean="0">
                    <a:solidFill>
                      <a:srgbClr val="C00000"/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>
                    <a:solidFill>
                      <a:srgbClr val="C00000"/>
                    </a:solidFill>
                  </a:rPr>
                  <a:t> </a:t>
                </a:r>
                <a:r>
                  <a:rPr lang="pt-PT" dirty="0">
                    <a:solidFill>
                      <a:srgbClr val="C00000"/>
                    </a:solidFill>
                  </a:rPr>
                  <a:t>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” (ou p implica q) é representado simbolicamente por</a:t>
                </a:r>
              </a:p>
              <a:p>
                <a:pPr marL="457200" lvl="1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é chamado de hipótese 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 de conclusão.</a:t>
                </a:r>
              </a:p>
              <a:p>
                <a:pPr>
                  <a:lnSpc>
                    <a:spcPct val="110000"/>
                  </a:lnSpc>
                </a:pPr>
                <a:r>
                  <a:rPr lang="pt-PT" sz="2400" dirty="0" smtClean="0"/>
                  <a:t>Essa </a:t>
                </a:r>
                <a:r>
                  <a:rPr lang="pt-PT" sz="2400" dirty="0"/>
                  <a:t>sentença é chamada de </a:t>
                </a:r>
                <a:r>
                  <a:rPr lang="pt-PT" sz="2400" dirty="0">
                    <a:solidFill>
                      <a:srgbClr val="C00000"/>
                    </a:solidFill>
                  </a:rPr>
                  <a:t>condicional</a:t>
                </a:r>
                <a:r>
                  <a:rPr lang="pt-PT" sz="2400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pt-PT" sz="2400" dirty="0"/>
                  <a:t>Sobre o “uso típico” de uma proposição condicional ou implicação: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Este </a:t>
                </a:r>
                <a:r>
                  <a:rPr lang="pt-PT" dirty="0"/>
                  <a:t>tipo de sentença é usado tanto em linguagem natural quanto em  raciocínio matemático para dizer que a verdade da proposição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  (</a:t>
                </a:r>
                <a:r>
                  <a:rPr lang="pt-PT" dirty="0" smtClean="0">
                    <a:solidFill>
                      <a:srgbClr val="C00000"/>
                    </a:solidFill>
                  </a:rPr>
                  <a:t>conclusão</a:t>
                </a:r>
                <a:r>
                  <a:rPr lang="pt-PT" dirty="0" smtClean="0"/>
                  <a:t>) está condicionada à verdade da proposição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(</a:t>
                </a:r>
                <a:r>
                  <a:rPr lang="pt-PT" dirty="0">
                    <a:solidFill>
                      <a:srgbClr val="C00000"/>
                    </a:solidFill>
                  </a:rPr>
                  <a:t>hipótese</a:t>
                </a:r>
                <a:r>
                  <a:rPr lang="pt-PT" dirty="0"/>
                  <a:t>).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No </a:t>
                </a:r>
                <a:r>
                  <a:rPr lang="pt-PT" dirty="0"/>
                  <a:t>entanto, uma proposição condicional (</a:t>
                </a:r>
                <a:r>
                  <a:rPr lang="pt-PT" dirty="0" smtClean="0"/>
                  <a:t>do </a:t>
                </a:r>
                <a:r>
                  <a:rPr lang="pt-PT" dirty="0"/>
                  <a:t>ponto de vista matemático) é  independente de uma relação causa-efeito entre hipótese e conclusão.</a:t>
                </a:r>
              </a:p>
              <a:p>
                <a:pPr>
                  <a:lnSpc>
                    <a:spcPct val="110000"/>
                  </a:lnSpc>
                </a:pPr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4220" y="1428750"/>
                <a:ext cx="10554057" cy="4972050"/>
              </a:xfrm>
              <a:blipFill>
                <a:blip r:embed="rId2"/>
                <a:stretch>
                  <a:fillRect l="-1618" t="-3922" b="-465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243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 ou Implicação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Exemplo 16:</a:t>
            </a:r>
          </a:p>
          <a:p>
            <a:pPr lvl="1"/>
            <a:r>
              <a:rPr lang="pt-PT" dirty="0" smtClean="0"/>
              <a:t>Se </a:t>
            </a:r>
            <a:r>
              <a:rPr lang="pt-PT" dirty="0"/>
              <a:t>(48 é divisível por 6) </a:t>
            </a:r>
            <a:r>
              <a:rPr lang="pt-PT" baseline="-25000" dirty="0"/>
              <a:t>=[p]</a:t>
            </a:r>
            <a:r>
              <a:rPr lang="pt-PT" dirty="0"/>
              <a:t> então (48 é divisível por 3)</a:t>
            </a:r>
            <a:r>
              <a:rPr lang="pt-PT" baseline="-25000" dirty="0"/>
              <a:t>=[q].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2339945"/>
              </a:xfrm>
            </p:spPr>
            <p:txBody>
              <a:bodyPr/>
              <a:lstStyle/>
              <a:p>
                <a:r>
                  <a:rPr lang="pt-PT" dirty="0" smtClean="0"/>
                  <a:t>(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 smtClean="0"/>
                  <a:t>) é </a:t>
                </a:r>
                <a:r>
                  <a:rPr lang="pt-PT" dirty="0"/>
                  <a:t>um conectivo lógico binário para o qual podem ser definidos  valores-verdade.</a:t>
                </a:r>
              </a:p>
              <a:p>
                <a:r>
                  <a:rPr lang="pt-PT" dirty="0" smtClean="0"/>
                  <a:t>Determinando </a:t>
                </a:r>
                <a:r>
                  <a:rPr lang="pt-PT" dirty="0"/>
                  <a:t>a tabela da verdade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dirty="0"/>
                  <a:t> </a:t>
                </a:r>
                <a:r>
                  <a:rPr lang="pt-PT" dirty="0" smtClean="0"/>
                  <a:t>(</a:t>
                </a:r>
                <a:r>
                  <a:rPr lang="pt-PT" dirty="0" smtClean="0">
                    <a:solidFill>
                      <a:srgbClr val="C00000"/>
                    </a:solidFill>
                  </a:rPr>
                  <a:t>se–então</a:t>
                </a:r>
                <a:r>
                  <a:rPr lang="pt-PT" dirty="0" smtClean="0"/>
                  <a:t>).</a:t>
                </a:r>
                <a:endParaRPr lang="pt-PT" dirty="0"/>
              </a:p>
              <a:p>
                <a:pPr lvl="1"/>
                <a:r>
                  <a:rPr lang="pt-PT" dirty="0" smtClean="0"/>
                  <a:t>A </a:t>
                </a:r>
                <a:r>
                  <a:rPr lang="pt-PT" dirty="0"/>
                  <a:t>única combinação em que a sentença condicional é falsa é quando a  hipótese é V e a conclusão é F (por definição).</a:t>
                </a: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2339945"/>
              </a:xfrm>
              <a:blipFill>
                <a:blip r:embed="rId2"/>
                <a:stretch>
                  <a:fillRect l="-2029" t="-1276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357686"/>
                  </p:ext>
                </p:extLst>
              </p:nvPr>
            </p:nvGraphicFramePr>
            <p:xfrm>
              <a:off x="4546362" y="3702148"/>
              <a:ext cx="208517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728">
                      <a:extLst>
                        <a:ext uri="{9D8B030D-6E8A-4147-A177-3AD203B41FA5}">
                          <a16:colId xmlns:a16="http://schemas.microsoft.com/office/drawing/2014/main" val="2648783687"/>
                        </a:ext>
                      </a:extLst>
                    </a:gridCol>
                    <a:gridCol w="460035">
                      <a:extLst>
                        <a:ext uri="{9D8B030D-6E8A-4147-A177-3AD203B41FA5}">
                          <a16:colId xmlns:a16="http://schemas.microsoft.com/office/drawing/2014/main" val="1442731831"/>
                        </a:ext>
                      </a:extLst>
                    </a:gridCol>
                    <a:gridCol w="1196411">
                      <a:extLst>
                        <a:ext uri="{9D8B030D-6E8A-4147-A177-3AD203B41FA5}">
                          <a16:colId xmlns:a16="http://schemas.microsoft.com/office/drawing/2014/main" val="3613543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q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7997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191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26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4688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4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357686"/>
                  </p:ext>
                </p:extLst>
              </p:nvPr>
            </p:nvGraphicFramePr>
            <p:xfrm>
              <a:off x="4546362" y="3702148"/>
              <a:ext cx="208517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728">
                      <a:extLst>
                        <a:ext uri="{9D8B030D-6E8A-4147-A177-3AD203B41FA5}">
                          <a16:colId xmlns:a16="http://schemas.microsoft.com/office/drawing/2014/main" val="2648783687"/>
                        </a:ext>
                      </a:extLst>
                    </a:gridCol>
                    <a:gridCol w="460035">
                      <a:extLst>
                        <a:ext uri="{9D8B030D-6E8A-4147-A177-3AD203B41FA5}">
                          <a16:colId xmlns:a16="http://schemas.microsoft.com/office/drawing/2014/main" val="1442731831"/>
                        </a:ext>
                      </a:extLst>
                    </a:gridCol>
                    <a:gridCol w="1196411">
                      <a:extLst>
                        <a:ext uri="{9D8B030D-6E8A-4147-A177-3AD203B41FA5}">
                          <a16:colId xmlns:a16="http://schemas.microsoft.com/office/drawing/2014/main" val="361354394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q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74619" t="-10667" r="-2538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997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1919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2664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46889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4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290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/>
                  <a:t>Seja a seguinte sentença que descreve uma promessa:</a:t>
                </a:r>
              </a:p>
              <a:p>
                <a:pPr marL="896938" indent="0">
                  <a:buNone/>
                </a:pPr>
                <a:r>
                  <a:rPr lang="pt-PT" dirty="0" smtClean="0"/>
                  <a:t>	</a:t>
                </a:r>
                <a:r>
                  <a:rPr lang="pt-PT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P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você se apresentar para trabalhar na segunda-feira pela  manhã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)=[</a:t>
                </a:r>
                <a:r>
                  <a:rPr lang="pt-P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pt-P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então 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P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você terá o emprego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)=[</a:t>
                </a:r>
                <a:r>
                  <a:rPr lang="pt-P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pt-P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pt-PT" dirty="0"/>
                  <a:t>.</a:t>
                </a:r>
              </a:p>
              <a:p>
                <a:endParaRPr lang="pt-PT" dirty="0"/>
              </a:p>
              <a:p>
                <a:pPr lvl="1"/>
                <a:r>
                  <a:rPr lang="pt-PT" dirty="0"/>
                  <a:t>Em que situação o empregador não falou a verdade, ou seja, a promessa  (sentença) é falsa?</a:t>
                </a:r>
              </a:p>
              <a:p>
                <a:pPr marL="457200" lvl="1" indent="0">
                  <a:buNone/>
                </a:pPr>
                <a:r>
                  <a:rPr lang="pt-PT" dirty="0" smtClean="0"/>
                  <a:t>	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/>
                <a:r>
                  <a:rPr lang="pt-PT" dirty="0"/>
                  <a:t>E se a afirmação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não for satisfeita?</a:t>
                </a:r>
              </a:p>
              <a:p>
                <a:pPr lvl="2"/>
                <a:r>
                  <a:rPr lang="pt-PT" dirty="0" smtClean="0"/>
                  <a:t>Não </a:t>
                </a:r>
                <a:r>
                  <a:rPr lang="pt-PT" dirty="0"/>
                  <a:t>é justo dizer que a promessa é falsa.</a:t>
                </a:r>
              </a:p>
              <a:p>
                <a:endParaRPr lang="pt-PT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309350"/>
                  </p:ext>
                </p:extLst>
              </p:nvPr>
            </p:nvGraphicFramePr>
            <p:xfrm>
              <a:off x="8537248" y="3890963"/>
              <a:ext cx="208517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728">
                      <a:extLst>
                        <a:ext uri="{9D8B030D-6E8A-4147-A177-3AD203B41FA5}">
                          <a16:colId xmlns:a16="http://schemas.microsoft.com/office/drawing/2014/main" val="2648783687"/>
                        </a:ext>
                      </a:extLst>
                    </a:gridCol>
                    <a:gridCol w="460035">
                      <a:extLst>
                        <a:ext uri="{9D8B030D-6E8A-4147-A177-3AD203B41FA5}">
                          <a16:colId xmlns:a16="http://schemas.microsoft.com/office/drawing/2014/main" val="1442731831"/>
                        </a:ext>
                      </a:extLst>
                    </a:gridCol>
                    <a:gridCol w="1196411">
                      <a:extLst>
                        <a:ext uri="{9D8B030D-6E8A-4147-A177-3AD203B41FA5}">
                          <a16:colId xmlns:a16="http://schemas.microsoft.com/office/drawing/2014/main" val="3613543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q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7997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191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26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4688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4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309350"/>
                  </p:ext>
                </p:extLst>
              </p:nvPr>
            </p:nvGraphicFramePr>
            <p:xfrm>
              <a:off x="8537248" y="3890963"/>
              <a:ext cx="208517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728">
                      <a:extLst>
                        <a:ext uri="{9D8B030D-6E8A-4147-A177-3AD203B41FA5}">
                          <a16:colId xmlns:a16="http://schemas.microsoft.com/office/drawing/2014/main" val="2648783687"/>
                        </a:ext>
                      </a:extLst>
                    </a:gridCol>
                    <a:gridCol w="460035">
                      <a:extLst>
                        <a:ext uri="{9D8B030D-6E8A-4147-A177-3AD203B41FA5}">
                          <a16:colId xmlns:a16="http://schemas.microsoft.com/office/drawing/2014/main" val="1442731831"/>
                        </a:ext>
                      </a:extLst>
                    </a:gridCol>
                    <a:gridCol w="1196411">
                      <a:extLst>
                        <a:ext uri="{9D8B030D-6E8A-4147-A177-3AD203B41FA5}">
                          <a16:colId xmlns:a16="http://schemas.microsoft.com/office/drawing/2014/main" val="361354394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PT" sz="24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q</a:t>
                          </a:r>
                          <a:endParaRPr lang="pt-PT" sz="2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74619" t="-10667" r="-2030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997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1919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2664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46889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F</a:t>
                          </a:r>
                          <a:endParaRPr lang="pt-PT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400" dirty="0" smtClean="0"/>
                            <a:t>V</a:t>
                          </a:r>
                          <a:endParaRPr lang="pt-P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4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7711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 e linguagem natural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400" dirty="0"/>
              <a:t>Seja a seguinte implicação:</a:t>
            </a:r>
          </a:p>
          <a:p>
            <a:pPr lvl="1">
              <a:lnSpc>
                <a:spcPct val="100000"/>
              </a:lnSpc>
            </a:pPr>
            <a:r>
              <a:rPr lang="pt-PT" b="1" i="1" dirty="0"/>
              <a:t>Se hoje estiver ensolarado então nós iremos à praia</a:t>
            </a:r>
            <a:r>
              <a:rPr lang="pt-PT" dirty="0"/>
              <a:t>.</a:t>
            </a:r>
          </a:p>
          <a:p>
            <a:pPr marL="358775" indent="0">
              <a:lnSpc>
                <a:spcPct val="100000"/>
              </a:lnSpc>
              <a:buNone/>
            </a:pPr>
            <a:r>
              <a:rPr lang="pt-PT" sz="2400" dirty="0" smtClean="0"/>
              <a:t>É Implicação </a:t>
            </a:r>
            <a:r>
              <a:rPr lang="pt-PT" sz="2400" dirty="0"/>
              <a:t>“típica” de uma conversação já que há uma relação entre a  hipótese e a conclusão.</a:t>
            </a:r>
          </a:p>
          <a:p>
            <a:pPr>
              <a:lnSpc>
                <a:spcPct val="100000"/>
              </a:lnSpc>
            </a:pPr>
            <a:r>
              <a:rPr lang="pt-PT" sz="2400" dirty="0" smtClean="0"/>
              <a:t>Implicação </a:t>
            </a:r>
            <a:r>
              <a:rPr lang="pt-PT" sz="2400" dirty="0"/>
              <a:t>não é considerada válida quando o dia estiver ensolarado e nós </a:t>
            </a:r>
            <a:r>
              <a:rPr lang="pt-PT" sz="2400" dirty="0" smtClean="0"/>
              <a:t>não </a:t>
            </a:r>
            <a:r>
              <a:rPr lang="pt-PT" sz="2400" dirty="0"/>
              <a:t>formos à praia.</a:t>
            </a:r>
          </a:p>
          <a:p>
            <a:pPr>
              <a:lnSpc>
                <a:spcPct val="100000"/>
              </a:lnSpc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36061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 e linguagem natural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99858" y="1428750"/>
                <a:ext cx="10353941" cy="516860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pt-PT" dirty="0" smtClean="0"/>
                  <a:t>Seja </a:t>
                </a:r>
                <a:r>
                  <a:rPr lang="pt-PT" dirty="0"/>
                  <a:t>a seguinte implicação: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pt-PT" dirty="0"/>
                  <a:t>Se hoje é sexta-feira 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2+3=5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Implicação </a:t>
                </a:r>
                <a:r>
                  <a:rPr lang="pt-PT" dirty="0"/>
                  <a:t>que é sempre verdadeira pela definição (tabela da verdade) da  proposição condicional.</a:t>
                </a:r>
              </a:p>
              <a:p>
                <a:pPr>
                  <a:lnSpc>
                    <a:spcPct val="110000"/>
                  </a:lnSpc>
                </a:pPr>
                <a:r>
                  <a:rPr lang="pt-PT" dirty="0" smtClean="0"/>
                  <a:t>Por </a:t>
                </a:r>
                <a:r>
                  <a:rPr lang="pt-PT" dirty="0"/>
                  <a:t>outro lado, a implicação: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/>
                  <a:t>Se hoje é sexta-feira 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2+3=6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pt-PT" dirty="0" smtClean="0"/>
                  <a:t>É </a:t>
                </a:r>
                <a:r>
                  <a:rPr lang="pt-PT" dirty="0"/>
                  <a:t>verdadeira todos os dias da semana, </a:t>
                </a:r>
                <a:r>
                  <a:rPr lang="pt-PT" dirty="0" smtClean="0"/>
                  <a:t>excepto </a:t>
                </a:r>
                <a:r>
                  <a:rPr lang="pt-PT" dirty="0"/>
                  <a:t>sexta-feira, apesar </a:t>
                </a:r>
                <a:r>
                  <a:rPr lang="pt-PT" dirty="0" smtClean="0"/>
                  <a:t>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+3</m:t>
                    </m:r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pt-PT" dirty="0"/>
                  <a:t>, ou seja, a conclusão ser sempre falsa.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Não </a:t>
                </a:r>
                <a:r>
                  <a:rPr lang="pt-PT" dirty="0"/>
                  <a:t>usaríamos essas implicações em linguagem natural já que não  existe uma relação entre hipótese e conclusão.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O </a:t>
                </a:r>
                <a:r>
                  <a:rPr lang="pt-PT" dirty="0"/>
                  <a:t>conceito matemático de implicação está baseado na tabela-verdade, ou  seja, nos valores que a hipótese e a conclusão podem assumir.</a:t>
                </a:r>
              </a:p>
              <a:p>
                <a:pPr>
                  <a:lnSpc>
                    <a:spcPct val="11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9858" y="1428750"/>
                <a:ext cx="10353941" cy="5168603"/>
              </a:xfrm>
              <a:blipFill>
                <a:blip r:embed="rId2"/>
                <a:stretch>
                  <a:fillRect l="-2061" t="-495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80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Fundamentos da lógica:  </a:t>
            </a:r>
            <a:r>
              <a:rPr lang="pt-PT" dirty="0" smtClean="0"/>
              <a:t>Actualidade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Pesquisa continua sendo aplicada em áreas como:</a:t>
            </a:r>
          </a:p>
          <a:p>
            <a:pPr lvl="1"/>
            <a:r>
              <a:rPr lang="pt-PT" dirty="0" smtClean="0"/>
              <a:t>inteligência </a:t>
            </a:r>
            <a:r>
              <a:rPr lang="pt-PT" dirty="0"/>
              <a:t>artificial;</a:t>
            </a:r>
          </a:p>
          <a:p>
            <a:pPr lvl="1"/>
            <a:r>
              <a:rPr lang="pt-PT" dirty="0" smtClean="0"/>
              <a:t>projecto </a:t>
            </a:r>
            <a:r>
              <a:rPr lang="pt-PT" dirty="0"/>
              <a:t>de circuito lógico;</a:t>
            </a:r>
          </a:p>
          <a:p>
            <a:pPr lvl="1"/>
            <a:r>
              <a:rPr lang="pt-PT" dirty="0" smtClean="0"/>
              <a:t>teoria </a:t>
            </a:r>
            <a:r>
              <a:rPr lang="pt-PT" dirty="0"/>
              <a:t>de </a:t>
            </a:r>
            <a:r>
              <a:rPr lang="pt-PT" dirty="0" smtClean="0"/>
              <a:t>autómatos </a:t>
            </a:r>
            <a:r>
              <a:rPr lang="pt-PT" dirty="0"/>
              <a:t>e computabilidade;</a:t>
            </a:r>
          </a:p>
          <a:p>
            <a:pPr lvl="1"/>
            <a:r>
              <a:rPr lang="pt-PT" dirty="0" smtClean="0"/>
              <a:t>teoria </a:t>
            </a:r>
            <a:r>
              <a:rPr lang="pt-PT" dirty="0"/>
              <a:t>de </a:t>
            </a:r>
            <a:r>
              <a:rPr lang="pt-PT" dirty="0" smtClean="0"/>
              <a:t>bases </a:t>
            </a:r>
            <a:r>
              <a:rPr lang="pt-PT" dirty="0"/>
              <a:t>de dados relacionais;</a:t>
            </a:r>
          </a:p>
          <a:p>
            <a:pPr lvl="1"/>
            <a:r>
              <a:rPr lang="pt-PT" dirty="0" smtClean="0"/>
              <a:t>teoria </a:t>
            </a:r>
            <a:r>
              <a:rPr lang="pt-PT" dirty="0"/>
              <a:t>de linguagens;</a:t>
            </a:r>
          </a:p>
          <a:p>
            <a:pPr lvl="1"/>
            <a:r>
              <a:rPr lang="pt-PT" dirty="0" smtClean="0"/>
              <a:t>teoria </a:t>
            </a:r>
            <a:r>
              <a:rPr lang="pt-PT" dirty="0"/>
              <a:t>de sistemas distribuídos.</a:t>
            </a:r>
          </a:p>
        </p:txBody>
      </p:sp>
    </p:spTree>
    <p:extLst>
      <p:ext uri="{BB962C8B-B14F-4D97-AF65-F5344CB8AC3E}">
        <p14:creationId xmlns:p14="http://schemas.microsoft.com/office/powerpoint/2010/main" val="323701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9845"/>
                <a:ext cx="10515600" cy="1955385"/>
              </a:xfrm>
            </p:spPr>
            <p:txBody>
              <a:bodyPr>
                <a:normAutofit/>
              </a:bodyPr>
              <a:lstStyle/>
              <a:p>
                <a:r>
                  <a:rPr lang="pt-PT" sz="2400" dirty="0" smtClean="0"/>
                  <a:t>Prioridade para o conectivo lógico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400" dirty="0" smtClean="0"/>
                  <a:t>:</a:t>
                </a:r>
              </a:p>
              <a:p>
                <a:pPr lvl="1"/>
                <a:r>
                  <a:rPr lang="pt-PT" dirty="0" smtClean="0"/>
                  <a:t>Último </a:t>
                </a:r>
                <a:r>
                  <a:rPr lang="pt-PT" dirty="0"/>
                  <a:t>a ser avaliado em expressões que contêm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¬, 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∨, 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pt-PT" dirty="0" smtClean="0"/>
                  <a:t>.</a:t>
                </a:r>
              </a:p>
              <a:p>
                <a:r>
                  <a:rPr lang="pt-PT" sz="2400" dirty="0"/>
                  <a:t>Exemplo 17:</a:t>
                </a:r>
              </a:p>
              <a:p>
                <a:pPr marL="0" indent="0">
                  <a:buNone/>
                </a:pPr>
                <a:r>
                  <a:rPr lang="pt-PT" sz="2400" dirty="0" smtClean="0"/>
                  <a:t>	Construa </a:t>
                </a:r>
                <a:r>
                  <a:rPr lang="pt-PT" sz="2400" dirty="0"/>
                  <a:t>a tabela da verdade para a sentença</a:t>
                </a:r>
                <a:r>
                  <a:rPr lang="pt-PT" sz="2400" dirty="0" smtClean="0"/>
                  <a:t>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 smtClean="0"/>
                  <a:t>.</a:t>
                </a:r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9845"/>
                <a:ext cx="10515600" cy="1955385"/>
              </a:xfrm>
              <a:blipFill>
                <a:blip r:embed="rId6"/>
                <a:stretch>
                  <a:fillRect l="-1623" t="-1281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910464"/>
                  </p:ext>
                </p:extLst>
              </p:nvPr>
            </p:nvGraphicFramePr>
            <p:xfrm>
              <a:off x="2968552" y="3855973"/>
              <a:ext cx="4756845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72">
                      <a:extLst>
                        <a:ext uri="{9D8B030D-6E8A-4147-A177-3AD203B41FA5}">
                          <a16:colId xmlns:a16="http://schemas.microsoft.com/office/drawing/2014/main" val="3703231519"/>
                        </a:ext>
                      </a:extLst>
                    </a:gridCol>
                    <a:gridCol w="447736">
                      <a:extLst>
                        <a:ext uri="{9D8B030D-6E8A-4147-A177-3AD203B41FA5}">
                          <a16:colId xmlns:a16="http://schemas.microsoft.com/office/drawing/2014/main" val="1874096344"/>
                        </a:ext>
                      </a:extLst>
                    </a:gridCol>
                    <a:gridCol w="657467">
                      <a:extLst>
                        <a:ext uri="{9D8B030D-6E8A-4147-A177-3AD203B41FA5}">
                          <a16:colId xmlns:a16="http://schemas.microsoft.com/office/drawing/2014/main" val="3491889078"/>
                        </a:ext>
                      </a:extLst>
                    </a:gridCol>
                    <a:gridCol w="971334">
                      <a:extLst>
                        <a:ext uri="{9D8B030D-6E8A-4147-A177-3AD203B41FA5}">
                          <a16:colId xmlns:a16="http://schemas.microsoft.com/office/drawing/2014/main" val="3522244076"/>
                        </a:ext>
                      </a:extLst>
                    </a:gridCol>
                    <a:gridCol w="576604">
                      <a:extLst>
                        <a:ext uri="{9D8B030D-6E8A-4147-A177-3AD203B41FA5}">
                          <a16:colId xmlns:a16="http://schemas.microsoft.com/office/drawing/2014/main" val="903163964"/>
                        </a:ext>
                      </a:extLst>
                    </a:gridCol>
                    <a:gridCol w="1657132">
                      <a:extLst>
                        <a:ext uri="{9D8B030D-6E8A-4147-A177-3AD203B41FA5}">
                          <a16:colId xmlns:a16="http://schemas.microsoft.com/office/drawing/2014/main" val="1210544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→¬</m:t>
                                </m:r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790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1945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1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280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5999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910464"/>
                  </p:ext>
                </p:extLst>
              </p:nvPr>
            </p:nvGraphicFramePr>
            <p:xfrm>
              <a:off x="2968552" y="3855973"/>
              <a:ext cx="4756845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72">
                      <a:extLst>
                        <a:ext uri="{9D8B030D-6E8A-4147-A177-3AD203B41FA5}">
                          <a16:colId xmlns:a16="http://schemas.microsoft.com/office/drawing/2014/main" val="3703231519"/>
                        </a:ext>
                      </a:extLst>
                    </a:gridCol>
                    <a:gridCol w="447736">
                      <a:extLst>
                        <a:ext uri="{9D8B030D-6E8A-4147-A177-3AD203B41FA5}">
                          <a16:colId xmlns:a16="http://schemas.microsoft.com/office/drawing/2014/main" val="1874096344"/>
                        </a:ext>
                      </a:extLst>
                    </a:gridCol>
                    <a:gridCol w="657467">
                      <a:extLst>
                        <a:ext uri="{9D8B030D-6E8A-4147-A177-3AD203B41FA5}">
                          <a16:colId xmlns:a16="http://schemas.microsoft.com/office/drawing/2014/main" val="3491889078"/>
                        </a:ext>
                      </a:extLst>
                    </a:gridCol>
                    <a:gridCol w="971334">
                      <a:extLst>
                        <a:ext uri="{9D8B030D-6E8A-4147-A177-3AD203B41FA5}">
                          <a16:colId xmlns:a16="http://schemas.microsoft.com/office/drawing/2014/main" val="3522244076"/>
                        </a:ext>
                      </a:extLst>
                    </a:gridCol>
                    <a:gridCol w="576604">
                      <a:extLst>
                        <a:ext uri="{9D8B030D-6E8A-4147-A177-3AD203B41FA5}">
                          <a16:colId xmlns:a16="http://schemas.microsoft.com/office/drawing/2014/main" val="903163964"/>
                        </a:ext>
                      </a:extLst>
                    </a:gridCol>
                    <a:gridCol w="1657132">
                      <a:extLst>
                        <a:ext uri="{9D8B030D-6E8A-4147-A177-3AD203B41FA5}">
                          <a16:colId xmlns:a16="http://schemas.microsoft.com/office/drawing/2014/main" val="121054479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1538" r="-976712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538" r="-863514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37037" t="-1538" r="-491667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60000" t="-1538" r="-23187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437895" t="-1538" r="-290526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7868" t="-1538" r="-1471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7902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19457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175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2808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5999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833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1"/>
                <a:ext cx="10515600" cy="921341"/>
              </a:xfrm>
            </p:spPr>
            <p:txBody>
              <a:bodyPr>
                <a:normAutofit/>
              </a:bodyPr>
              <a:lstStyle/>
              <a:p>
                <a:r>
                  <a:rPr lang="pt-PT" sz="2400" dirty="0"/>
                  <a:t>Exemplo 18:</a:t>
                </a:r>
              </a:p>
              <a:p>
                <a:pPr marL="0" indent="0">
                  <a:buNone/>
                </a:pPr>
                <a:r>
                  <a:rPr lang="pt-PT" sz="2400" spc="15" dirty="0" smtClean="0">
                    <a:latin typeface="Arial"/>
                    <a:cs typeface="Arial"/>
                  </a:rPr>
                  <a:t>	Mostre</a:t>
                </a:r>
                <a:r>
                  <a:rPr lang="pt-PT" sz="2400" dirty="0" smtClean="0">
                    <a:latin typeface="Arial"/>
                    <a:cs typeface="Arial"/>
                  </a:rPr>
                  <a:t> </a:t>
                </a:r>
                <a:r>
                  <a:rPr lang="pt-PT" sz="2400" spc="15" dirty="0">
                    <a:latin typeface="Arial"/>
                    <a:cs typeface="Arial"/>
                  </a:rPr>
                  <a:t>que</a:t>
                </a:r>
                <a:r>
                  <a:rPr lang="pt-PT" sz="24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PT" sz="2400" i="1" spc="80" dirty="0" smtClean="0">
                        <a:latin typeface="Cambria Math" panose="02040503050406030204" pitchFamily="18" charset="0"/>
                        <a:cs typeface="Times New Roman"/>
                      </a:rPr>
                      <m:t>𝑝</m:t>
                    </m:r>
                    <m:r>
                      <a:rPr lang="pt-PT" sz="2400" i="1" spc="-25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pt-PT" sz="2400" i="1" spc="114" dirty="0">
                        <a:latin typeface="Cambria Math" panose="02040503050406030204" pitchFamily="18" charset="0"/>
                        <a:cs typeface="DejaVu Sans Condensed"/>
                      </a:rPr>
                      <m:t>∨</m:t>
                    </m:r>
                    <m:r>
                      <a:rPr lang="pt-PT" sz="2400" i="1" spc="-9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-35" dirty="0">
                        <a:latin typeface="Cambria Math" panose="02040503050406030204" pitchFamily="18" charset="0"/>
                        <a:cs typeface="Times New Roman"/>
                      </a:rPr>
                      <m:t>𝑞</m:t>
                    </m:r>
                    <m:r>
                      <a:rPr lang="pt-PT" sz="2400" i="1" spc="160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pt-PT" sz="2400" i="1" spc="635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pt-PT" sz="2400" i="1" spc="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190" dirty="0">
                        <a:latin typeface="Cambria Math" panose="02040503050406030204" pitchFamily="18" charset="0"/>
                        <a:cs typeface="Times New Roman"/>
                      </a:rPr>
                      <m:t>𝑟</m:t>
                    </m:r>
                    <m:r>
                      <a:rPr lang="pt-PT" sz="2400" i="1" spc="150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pt-PT" sz="2400" i="1" spc="165" dirty="0">
                        <a:latin typeface="Cambria Math" panose="02040503050406030204" pitchFamily="18" charset="0"/>
                        <a:cs typeface="DejaVu Sans Condensed"/>
                      </a:rPr>
                      <m:t>≡</m:t>
                    </m:r>
                    <m:r>
                      <a:rPr lang="pt-PT" sz="2400" i="1" spc="2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50" dirty="0">
                        <a:latin typeface="Cambria Math" panose="02040503050406030204" pitchFamily="18" charset="0"/>
                        <a:cs typeface="LM Sans Quot 8"/>
                      </a:rPr>
                      <m:t>(</m:t>
                    </m:r>
                    <m:r>
                      <a:rPr lang="pt-PT" sz="2400" i="1" spc="50" dirty="0">
                        <a:latin typeface="Cambria Math" panose="02040503050406030204" pitchFamily="18" charset="0"/>
                        <a:cs typeface="Times New Roman"/>
                      </a:rPr>
                      <m:t>𝑝</m:t>
                    </m:r>
                    <m:r>
                      <a:rPr lang="pt-PT" sz="2400" i="1" spc="90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pt-PT" sz="2400" i="1" spc="635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pt-PT" sz="2400" i="1" spc="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130" dirty="0">
                        <a:latin typeface="Cambria Math" panose="02040503050406030204" pitchFamily="18" charset="0"/>
                        <a:cs typeface="Times New Roman"/>
                      </a:rPr>
                      <m:t>𝑟</m:t>
                    </m:r>
                    <m:r>
                      <a:rPr lang="pt-PT" sz="2400" i="1" spc="130" dirty="0">
                        <a:latin typeface="Cambria Math" panose="02040503050406030204" pitchFamily="18" charset="0"/>
                        <a:cs typeface="LM Sans Quot 8"/>
                      </a:rPr>
                      <m:t>)</m:t>
                    </m:r>
                    <m:r>
                      <a:rPr lang="pt-PT" sz="2400" i="1" spc="-345" dirty="0">
                        <a:latin typeface="Cambria Math" panose="02040503050406030204" pitchFamily="18" charset="0"/>
                        <a:cs typeface="LM Sans Quot 8"/>
                      </a:rPr>
                      <m:t> </m:t>
                    </m:r>
                    <m:r>
                      <a:rPr lang="pt-PT" sz="2400" i="1" spc="114" dirty="0">
                        <a:latin typeface="Cambria Math" panose="02040503050406030204" pitchFamily="18" charset="0"/>
                        <a:cs typeface="DejaVu Sans Condensed"/>
                      </a:rPr>
                      <m:t>∧</m:t>
                    </m:r>
                    <m:r>
                      <a:rPr lang="pt-PT" sz="2400" i="1" spc="-9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-10" dirty="0">
                        <a:latin typeface="Cambria Math" panose="02040503050406030204" pitchFamily="18" charset="0"/>
                        <a:cs typeface="LM Sans Quot 8"/>
                      </a:rPr>
                      <m:t>(</m:t>
                    </m:r>
                    <m:r>
                      <a:rPr lang="pt-PT" sz="2400" i="1" spc="-10" dirty="0">
                        <a:latin typeface="Cambria Math" panose="02040503050406030204" pitchFamily="18" charset="0"/>
                        <a:cs typeface="Times New Roman"/>
                      </a:rPr>
                      <m:t>𝑞</m:t>
                    </m:r>
                    <m:r>
                      <a:rPr lang="pt-PT" sz="2400" i="1" spc="160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pt-PT" sz="2400" i="1" spc="635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pt-PT" sz="2400" i="1" spc="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pt-PT" sz="2400" i="1" spc="130" dirty="0">
                        <a:latin typeface="Cambria Math" panose="02040503050406030204" pitchFamily="18" charset="0"/>
                        <a:cs typeface="Times New Roman"/>
                      </a:rPr>
                      <m:t>𝑟</m:t>
                    </m:r>
                    <m:r>
                      <a:rPr lang="pt-PT" sz="2400" i="1" spc="130" dirty="0">
                        <a:latin typeface="Cambria Math" panose="02040503050406030204" pitchFamily="18" charset="0"/>
                        <a:cs typeface="LM Sans Quot 8"/>
                      </a:rPr>
                      <m:t>)</m:t>
                    </m:r>
                  </m:oMath>
                </a14:m>
                <a:endParaRPr lang="pt-PT" sz="2400" dirty="0">
                  <a:latin typeface="LM Sans Quot 8"/>
                  <a:cs typeface="LM Sans Quot 8"/>
                </a:endParaRPr>
              </a:p>
              <a:p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1"/>
                <a:ext cx="10515600" cy="921341"/>
              </a:xfrm>
              <a:blipFill>
                <a:blip r:embed="rId2"/>
                <a:stretch>
                  <a:fillRect l="-1623" t="-26974" b="-98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022646" y="5875338"/>
                <a:ext cx="10411627" cy="8671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2400" dirty="0"/>
                  <a:t>Para todas as combinações de valores-verdade de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400" dirty="0"/>
                  <a:t>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sz="2400" dirty="0"/>
                  <a:t>, a expressão da  esquerda tem o mesmo valor-verdade da direita.</a:t>
                </a: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46" y="5875338"/>
                <a:ext cx="10411627" cy="867133"/>
              </a:xfrm>
              <a:prstGeom prst="rect">
                <a:avLst/>
              </a:prstGeom>
              <a:blipFill>
                <a:blip r:embed="rId3"/>
                <a:stretch>
                  <a:fillRect l="-1639" t="-28873" b="-281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596206"/>
                  </p:ext>
                </p:extLst>
              </p:nvPr>
            </p:nvGraphicFramePr>
            <p:xfrm>
              <a:off x="1894502" y="2443773"/>
              <a:ext cx="8128403" cy="36005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222">
                      <a:extLst>
                        <a:ext uri="{9D8B030D-6E8A-4147-A177-3AD203B41FA5}">
                          <a16:colId xmlns:a16="http://schemas.microsoft.com/office/drawing/2014/main" val="709221909"/>
                        </a:ext>
                      </a:extLst>
                    </a:gridCol>
                    <a:gridCol w="361569">
                      <a:extLst>
                        <a:ext uri="{9D8B030D-6E8A-4147-A177-3AD203B41FA5}">
                          <a16:colId xmlns:a16="http://schemas.microsoft.com/office/drawing/2014/main" val="514872222"/>
                        </a:ext>
                      </a:extLst>
                    </a:gridCol>
                    <a:gridCol w="372364">
                      <a:extLst>
                        <a:ext uri="{9D8B030D-6E8A-4147-A177-3AD203B41FA5}">
                          <a16:colId xmlns:a16="http://schemas.microsoft.com/office/drawing/2014/main" val="2179817633"/>
                        </a:ext>
                      </a:extLst>
                    </a:gridCol>
                    <a:gridCol w="910654">
                      <a:extLst>
                        <a:ext uri="{9D8B030D-6E8A-4147-A177-3AD203B41FA5}">
                          <a16:colId xmlns:a16="http://schemas.microsoft.com/office/drawing/2014/main" val="2308733394"/>
                        </a:ext>
                      </a:extLst>
                    </a:gridCol>
                    <a:gridCol w="1016190">
                      <a:extLst>
                        <a:ext uri="{9D8B030D-6E8A-4147-A177-3AD203B41FA5}">
                          <a16:colId xmlns:a16="http://schemas.microsoft.com/office/drawing/2014/main" val="3131696747"/>
                        </a:ext>
                      </a:extLst>
                    </a:gridCol>
                    <a:gridCol w="1018413">
                      <a:extLst>
                        <a:ext uri="{9D8B030D-6E8A-4147-A177-3AD203B41FA5}">
                          <a16:colId xmlns:a16="http://schemas.microsoft.com/office/drawing/2014/main" val="1588799663"/>
                        </a:ext>
                      </a:extLst>
                    </a:gridCol>
                    <a:gridCol w="1570672">
                      <a:extLst>
                        <a:ext uri="{9D8B030D-6E8A-4147-A177-3AD203B41FA5}">
                          <a16:colId xmlns:a16="http://schemas.microsoft.com/office/drawing/2014/main" val="2570131724"/>
                        </a:ext>
                      </a:extLst>
                    </a:gridCol>
                    <a:gridCol w="2503319">
                      <a:extLst>
                        <a:ext uri="{9D8B030D-6E8A-4147-A177-3AD203B41FA5}">
                          <a16:colId xmlns:a16="http://schemas.microsoft.com/office/drawing/2014/main" val="7089113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8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-35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19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8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𝑝</m:t>
                                </m:r>
                                <m:r>
                                  <a:rPr lang="pt-PT" sz="1800" i="1" spc="-25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114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∨</m:t>
                                </m:r>
                                <m:r>
                                  <a:rPr lang="pt-PT" sz="1800" i="1" spc="-9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-35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𝑞</m:t>
                                </m:r>
                                <m:r>
                                  <a:rPr lang="pt-PT" sz="1800" i="1" spc="16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5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𝑝</m:t>
                                </m:r>
                                <m:r>
                                  <a:rPr lang="pt-PT" sz="1800" i="1" spc="9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63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→</m:t>
                                </m:r>
                                <m:r>
                                  <a:rPr lang="pt-PT" sz="1800" i="1" spc="2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-1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𝑞</m:t>
                                </m:r>
                                <m:r>
                                  <a:rPr lang="pt-PT" sz="1800" i="1" spc="16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63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→</m:t>
                                </m:r>
                                <m:r>
                                  <a:rPr lang="pt-PT" sz="1800" i="1" spc="2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80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𝑝</m:t>
                                </m:r>
                                <m:r>
                                  <a:rPr lang="pt-PT" sz="1800" i="1" spc="-25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114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∨</m:t>
                                </m:r>
                                <m:r>
                                  <a:rPr lang="pt-PT" sz="1800" i="1" spc="-9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-35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𝑞</m:t>
                                </m:r>
                                <m:r>
                                  <a:rPr lang="pt-PT" sz="1800" i="1" spc="16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63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→</m:t>
                                </m:r>
                                <m:r>
                                  <a:rPr lang="pt-PT" sz="1800" i="1" spc="2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19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  <m:r>
                                  <a:rPr lang="pt-PT" sz="1800" i="1" spc="15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800" i="1" spc="50" dirty="0" smtClean="0">
                                    <a:latin typeface="Cambria Math" panose="02040503050406030204" pitchFamily="18" charset="0"/>
                                    <a:cs typeface="LM Sans Quot 8"/>
                                  </a:rPr>
                                  <m:t>(</m:t>
                                </m:r>
                                <m:r>
                                  <a:rPr lang="pt-PT" sz="1800" i="1" spc="5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𝑝</m:t>
                                </m:r>
                                <m:r>
                                  <a:rPr lang="pt-PT" sz="1800" i="1" spc="9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63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→</m:t>
                                </m:r>
                                <m:r>
                                  <a:rPr lang="pt-PT" sz="1800" i="1" spc="2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LM Sans Quot 8"/>
                                  </a:rPr>
                                  <m:t>)</m:t>
                                </m:r>
                                <m:r>
                                  <a:rPr lang="pt-PT" sz="1800" i="1" spc="-345" dirty="0">
                                    <a:latin typeface="Cambria Math" panose="02040503050406030204" pitchFamily="18" charset="0"/>
                                    <a:cs typeface="LM Sans Quot 8"/>
                                  </a:rPr>
                                  <m:t> </m:t>
                                </m:r>
                                <m:r>
                                  <a:rPr lang="pt-PT" sz="1800" i="1" spc="114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∧</m:t>
                                </m:r>
                                <m:r>
                                  <a:rPr lang="pt-PT" sz="1800" i="1" spc="-9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-10" dirty="0">
                                    <a:latin typeface="Cambria Math" panose="02040503050406030204" pitchFamily="18" charset="0"/>
                                    <a:cs typeface="LM Sans Quot 8"/>
                                  </a:rPr>
                                  <m:t>(</m:t>
                                </m:r>
                                <m:r>
                                  <a:rPr lang="pt-PT" sz="1800" i="1" spc="-1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𝑞</m:t>
                                </m:r>
                                <m:r>
                                  <a:rPr lang="pt-PT" sz="1800" i="1" spc="16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pt-PT" sz="1800" i="1" spc="635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→</m:t>
                                </m:r>
                                <m:r>
                                  <a:rPr lang="pt-PT" sz="1800" i="1" spc="20" dirty="0">
                                    <a:latin typeface="Cambria Math" panose="02040503050406030204" pitchFamily="18" charset="0"/>
                                    <a:cs typeface="DejaVu Sans Condensed"/>
                                  </a:rPr>
                                  <m:t> 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𝑟</m:t>
                                </m:r>
                                <m:r>
                                  <a:rPr lang="pt-PT" sz="1800" i="1" spc="130" dirty="0">
                                    <a:latin typeface="Cambria Math" panose="02040503050406030204" pitchFamily="18" charset="0"/>
                                    <a:cs typeface="LM Sans Quot 8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PT" sz="1800" dirty="0">
                            <a:latin typeface="LM Sans Quot 8"/>
                            <a:cs typeface="LM Sans Quot 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34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7274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4094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607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8694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92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45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522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584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596206"/>
                  </p:ext>
                </p:extLst>
              </p:nvPr>
            </p:nvGraphicFramePr>
            <p:xfrm>
              <a:off x="1894502" y="2443773"/>
              <a:ext cx="8128403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222">
                      <a:extLst>
                        <a:ext uri="{9D8B030D-6E8A-4147-A177-3AD203B41FA5}">
                          <a16:colId xmlns:a16="http://schemas.microsoft.com/office/drawing/2014/main" val="709221909"/>
                        </a:ext>
                      </a:extLst>
                    </a:gridCol>
                    <a:gridCol w="361569">
                      <a:extLst>
                        <a:ext uri="{9D8B030D-6E8A-4147-A177-3AD203B41FA5}">
                          <a16:colId xmlns:a16="http://schemas.microsoft.com/office/drawing/2014/main" val="514872222"/>
                        </a:ext>
                      </a:extLst>
                    </a:gridCol>
                    <a:gridCol w="372364">
                      <a:extLst>
                        <a:ext uri="{9D8B030D-6E8A-4147-A177-3AD203B41FA5}">
                          <a16:colId xmlns:a16="http://schemas.microsoft.com/office/drawing/2014/main" val="2179817633"/>
                        </a:ext>
                      </a:extLst>
                    </a:gridCol>
                    <a:gridCol w="910654">
                      <a:extLst>
                        <a:ext uri="{9D8B030D-6E8A-4147-A177-3AD203B41FA5}">
                          <a16:colId xmlns:a16="http://schemas.microsoft.com/office/drawing/2014/main" val="2308733394"/>
                        </a:ext>
                      </a:extLst>
                    </a:gridCol>
                    <a:gridCol w="1016190">
                      <a:extLst>
                        <a:ext uri="{9D8B030D-6E8A-4147-A177-3AD203B41FA5}">
                          <a16:colId xmlns:a16="http://schemas.microsoft.com/office/drawing/2014/main" val="3131696747"/>
                        </a:ext>
                      </a:extLst>
                    </a:gridCol>
                    <a:gridCol w="1018413">
                      <a:extLst>
                        <a:ext uri="{9D8B030D-6E8A-4147-A177-3AD203B41FA5}">
                          <a16:colId xmlns:a16="http://schemas.microsoft.com/office/drawing/2014/main" val="1588799663"/>
                        </a:ext>
                      </a:extLst>
                    </a:gridCol>
                    <a:gridCol w="1570672">
                      <a:extLst>
                        <a:ext uri="{9D8B030D-6E8A-4147-A177-3AD203B41FA5}">
                          <a16:colId xmlns:a16="http://schemas.microsoft.com/office/drawing/2014/main" val="2570131724"/>
                        </a:ext>
                      </a:extLst>
                    </a:gridCol>
                    <a:gridCol w="2503319">
                      <a:extLst>
                        <a:ext uri="{9D8B030D-6E8A-4147-A177-3AD203B41FA5}">
                          <a16:colId xmlns:a16="http://schemas.microsoft.com/office/drawing/2014/main" val="7089113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613" t="-1639" r="-205967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06780" t="-1639" r="-206440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39" r="-189672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22000" t="-1639" r="-67133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99401" t="-1639" r="-50299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99401" t="-1639" r="-40299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58527" t="-1639" r="-16085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25061" t="-1639" r="-973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34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7274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4094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607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8694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92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45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522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584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845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PT" dirty="0" smtClean="0"/>
                  <a:t>É possível representar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em termos dos conectivos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¬, 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∨, 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pt-PT" dirty="0"/>
                  <a:t>?</a:t>
                </a:r>
              </a:p>
              <a:p>
                <a:pPr lvl="1"/>
                <a:r>
                  <a:rPr lang="pt-PT" dirty="0" smtClean="0"/>
                  <a:t>Sim</a:t>
                </a:r>
                <a:r>
                  <a:rPr lang="pt-PT" dirty="0"/>
                  <a:t>.</a:t>
                </a:r>
              </a:p>
              <a:p>
                <a:pPr marL="0" indent="0">
                  <a:buNone/>
                </a:pPr>
                <a:r>
                  <a:rPr lang="pt-PT" dirty="0" smtClean="0"/>
                  <a:t>	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≡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  <a:p>
                <a:endParaRPr lang="pt-PT" dirty="0"/>
              </a:p>
              <a:p>
                <a:r>
                  <a:rPr lang="pt-PT" dirty="0"/>
                  <a:t>Negação:</a:t>
                </a:r>
              </a:p>
              <a:p>
                <a:pPr marL="0" indent="0">
                  <a:buNone/>
                </a:pPr>
                <a:r>
                  <a:rPr lang="pt-PT" dirty="0" smtClean="0"/>
                  <a:t>	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)≡¬(¬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  <a:p>
                <a:pPr marL="0" indent="0">
                  <a:buNone/>
                </a:pPr>
                <a:r>
                  <a:rPr lang="pt-PT" dirty="0" smtClean="0"/>
                  <a:t>			        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≡¬(¬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) ∧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  <a:p>
                <a:pPr marL="0" indent="0">
                  <a:buNone/>
                </a:pPr>
                <a:r>
                  <a:rPr lang="pt-PT" dirty="0" smtClean="0"/>
                  <a:t>			</a:t>
                </a:r>
                <a:r>
                  <a:rPr lang="pt-PT" dirty="0"/>
                  <a:t> </a:t>
                </a:r>
                <a:r>
                  <a:rPr lang="pt-PT" dirty="0" smtClean="0"/>
                  <a:t>       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/>
              </a:p>
              <a:p>
                <a:r>
                  <a:rPr lang="pt-PT" dirty="0"/>
                  <a:t>Exemplo 19: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PT" dirty="0" smtClean="0"/>
                  <a:t>: Se </a:t>
                </a:r>
                <a:r>
                  <a:rPr lang="pt-PT" dirty="0"/>
                  <a:t>o (meu carro está na oficina)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pt-PT" dirty="0"/>
                  <a:t>então (eu não posso ir à aula)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].</m:t>
                    </m:r>
                  </m:oMath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PT" dirty="0" smtClean="0"/>
                  <a:t>: (</a:t>
                </a:r>
                <a:r>
                  <a:rPr lang="pt-PT" dirty="0"/>
                  <a:t>Meu carro está na oficina)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e (eu posso ir à aula)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=[¬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].</m:t>
                    </m:r>
                  </m:oMath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09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Contrapositiva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/>
                  <a:t>A proposição contrapositiva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dirty="0"/>
                  <a:t>é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/>
                  <a:t>.</a:t>
                </a:r>
              </a:p>
              <a:p>
                <a:pPr marL="0" indent="0"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	≡¬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pt-PT" dirty="0" smtClean="0"/>
              </a:p>
              <a:p>
                <a:r>
                  <a:rPr lang="pt-PT" dirty="0"/>
                  <a:t>Exemplo 20: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: Se </a:t>
                </a:r>
                <a:r>
                  <a:rPr lang="pt-PT" dirty="0"/>
                  <a:t>hoje é Páscoa então amanhã é segunda-feira.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: Se </a:t>
                </a:r>
                <a:r>
                  <a:rPr lang="pt-PT" dirty="0"/>
                  <a:t>amanhã não é segunda-feira então hoje não é Páscoa</a:t>
                </a:r>
                <a:r>
                  <a:rPr lang="pt-PT" dirty="0" smtClean="0"/>
                  <a:t>.</a:t>
                </a: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180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4271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Nota: Converse opinion or statement(</a:t>
                </a:r>
                <a:r>
                  <a:rPr lang="pt-PT" dirty="0">
                    <a:solidFill>
                      <a:srgbClr val="C00000"/>
                    </a:solidFill>
                  </a:rPr>
                  <a:t>opinião ou declaração </a:t>
                </a:r>
                <a:r>
                  <a:rPr lang="pt-PT" dirty="0" smtClean="0">
                    <a:solidFill>
                      <a:srgbClr val="C00000"/>
                    </a:solidFill>
                  </a:rPr>
                  <a:t>oposta</a:t>
                </a:r>
                <a:r>
                  <a:rPr lang="pt-PT" dirty="0" smtClean="0"/>
                  <a:t>)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pt-PT" dirty="0" smtClean="0">
                    <a:solidFill>
                      <a:srgbClr val="C00000"/>
                    </a:solidFill>
                  </a:rPr>
                  <a:t>Uma opinião ou declaração oposta</a:t>
                </a:r>
                <a:r>
                  <a:rPr lang="pt-PT" dirty="0" smtClean="0"/>
                  <a:t> é aquela que é o oposto da que acaba de ser declarada.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 smtClean="0"/>
                  <a:t>A </a:t>
                </a:r>
                <a:r>
                  <a:rPr lang="pt-PT" dirty="0"/>
                  <a:t>proposição </a:t>
                </a:r>
                <a:r>
                  <a:rPr lang="pt-PT" dirty="0">
                    <a:solidFill>
                      <a:srgbClr val="C00000"/>
                    </a:solidFill>
                  </a:rPr>
                  <a:t>oposta</a:t>
                </a:r>
                <a:r>
                  <a:rPr lang="pt-PT" dirty="0"/>
                  <a:t>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dirty="0"/>
                  <a:t>é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  <m:sPre>
                      <m:sPrePr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pt-P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pt-PT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pt-PT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pt-PT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pt-PT" dirty="0"/>
                          <m:t> </m:t>
                        </m:r>
                      </m:e>
                    </m:sPre>
                  </m:oMath>
                </a14:m>
                <a:endParaRPr lang="pt-PT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pt-PT" dirty="0" smtClean="0"/>
                  <a:t>Não.</a:t>
                </a:r>
                <a:endParaRPr lang="pt-PT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pt-PT" dirty="0"/>
              </a:p>
              <a:p>
                <a:pPr>
                  <a:lnSpc>
                    <a:spcPct val="12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427105"/>
              </a:xfrm>
              <a:blipFill>
                <a:blip r:embed="rId2"/>
                <a:stretch>
                  <a:fillRect l="-2029" t="-467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Converse</a:t>
            </a:r>
          </a:p>
        </p:txBody>
      </p:sp>
    </p:spTree>
    <p:extLst>
      <p:ext uri="{BB962C8B-B14F-4D97-AF65-F5344CB8AC3E}">
        <p14:creationId xmlns:p14="http://schemas.microsoft.com/office/powerpoint/2010/main" val="1125123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PT" sz="2400" dirty="0" smtClean="0"/>
                  <a:t>A proposição inversa de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400" dirty="0" smtClean="0"/>
                  <a:t> é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(¬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400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sz="2400" i="1" spc="635" dirty="0" smtClean="0">
                          <a:latin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pt-PT" sz="2400" i="1" spc="-35" dirty="0" smtClean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sSup>
                        <m:sSupPr>
                          <m:ctrlPr>
                            <a:rPr lang="pt-PT" sz="2400" i="1" spc="-35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pt-PT" sz="2400" i="1" spc="165" dirty="0">
                              <a:latin typeface="Cambria Math" panose="02040503050406030204" pitchFamily="18" charset="0"/>
                              <a:cs typeface="DejaVu Sans Condensed"/>
                            </a:rPr>
                            <m:t>≡</m:t>
                          </m:r>
                        </m:e>
                        <m:sup>
                          <m:r>
                            <a:rPr lang="pt-PT" sz="2400" b="0" i="1" spc="-35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?</m:t>
                          </m:r>
                        </m:sup>
                      </m:sSup>
                      <m:r>
                        <a:rPr lang="pt-PT" sz="2400" i="1" spc="5" dirty="0" smtClean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sz="2400" i="1" spc="5" dirty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sz="2400" i="1" spc="635" dirty="0">
                          <a:latin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pt-PT" sz="2400" i="1" spc="-55" dirty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sz="2400" i="1" spc="-55" dirty="0" smtClean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</m:oMath>
                  </m:oMathPara>
                </a14:m>
                <a:endParaRPr lang="pt-PT" sz="2400" i="1" spc="-55" dirty="0" smtClean="0">
                  <a:latin typeface="Times New Roman"/>
                  <a:cs typeface="Times New Roman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pt-PT" sz="2400" i="1" spc="-55" dirty="0" smtClean="0">
                    <a:latin typeface="Times New Roman"/>
                    <a:cs typeface="Times New Roman"/>
                  </a:rPr>
                  <a:t>	Não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sz="2400" dirty="0">
                    <a:latin typeface="Times New Roman"/>
                    <a:cs typeface="Times New Roman"/>
                  </a:rPr>
                  <a:t>Exemplo 21:</a:t>
                </a:r>
              </a:p>
              <a:p>
                <a:pPr marL="265113" indent="0">
                  <a:lnSpc>
                    <a:spcPct val="100000"/>
                  </a:lnSpc>
                  <a:buNone/>
                </a:pPr>
                <a:r>
                  <a:rPr lang="pt-PT" sz="2400" dirty="0" smtClean="0">
                    <a:latin typeface="Times New Roman"/>
                    <a:cs typeface="Times New Roman"/>
                  </a:rPr>
                  <a:t>Original: Se </a:t>
                </a:r>
                <a:r>
                  <a:rPr lang="pt-PT" sz="2400" dirty="0">
                    <a:latin typeface="Times New Roman"/>
                    <a:cs typeface="Times New Roman"/>
                  </a:rPr>
                  <a:t>hoje é Páscoa então amanhã é segunda-feira.  </a:t>
                </a:r>
                <a:endParaRPr lang="pt-PT" sz="2400" dirty="0" smtClean="0">
                  <a:latin typeface="Times New Roman"/>
                  <a:cs typeface="Times New Roman"/>
                </a:endParaRPr>
              </a:p>
              <a:p>
                <a:pPr marL="265113" indent="0">
                  <a:lnSpc>
                    <a:spcPct val="100000"/>
                  </a:lnSpc>
                  <a:buNone/>
                </a:pPr>
                <a:r>
                  <a:rPr lang="pt-PT" sz="2400" dirty="0" smtClean="0">
                    <a:latin typeface="Times New Roman"/>
                    <a:cs typeface="Times New Roman"/>
                  </a:rPr>
                  <a:t>Oposta: Se </a:t>
                </a:r>
                <a:r>
                  <a:rPr lang="pt-PT" sz="2400" dirty="0">
                    <a:latin typeface="Times New Roman"/>
                    <a:cs typeface="Times New Roman"/>
                  </a:rPr>
                  <a:t>amanhã é segunda-feira então hoje é Páscoa.  </a:t>
                </a:r>
                <a:endParaRPr lang="pt-PT" sz="2400" dirty="0" smtClean="0">
                  <a:latin typeface="Times New Roman"/>
                  <a:cs typeface="Times New Roman"/>
                </a:endParaRPr>
              </a:p>
              <a:p>
                <a:pPr marL="265113" indent="0">
                  <a:lnSpc>
                    <a:spcPct val="100000"/>
                  </a:lnSpc>
                  <a:buNone/>
                </a:pPr>
                <a:r>
                  <a:rPr lang="pt-PT" sz="2400" dirty="0" smtClean="0">
                    <a:latin typeface="Times New Roman"/>
                    <a:cs typeface="Times New Roman"/>
                  </a:rPr>
                  <a:t>Inversa: Se </a:t>
                </a:r>
                <a:r>
                  <a:rPr lang="pt-PT" sz="2400" dirty="0">
                    <a:latin typeface="Times New Roman"/>
                    <a:cs typeface="Times New Roman"/>
                  </a:rPr>
                  <a:t>hoje não é Páscoa então amanhã não é segunda-feira.</a:t>
                </a:r>
              </a:p>
              <a:p>
                <a:pPr>
                  <a:lnSpc>
                    <a:spcPct val="100000"/>
                  </a:lnSpc>
                </a:pPr>
                <a:endParaRPr lang="pt-PT" sz="24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44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725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Proposição condicional e proposições derivadas:  Sumário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51132" y="1428750"/>
                <a:ext cx="10302667" cy="47482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≡(¬</m:t>
                    </m:r>
                    <m:r>
                      <a:rPr lang="pt-PT" i="1" spc="-30" dirty="0">
                        <a:latin typeface="Cambria Math" panose="02040503050406030204" pitchFamily="18" charset="0"/>
                        <a:cs typeface="Times New Roman"/>
                      </a:rPr>
                      <m:t>𝑞</m:t>
                    </m:r>
                    <m:r>
                      <a:rPr lang="pt-PT" i="1" spc="-30" dirty="0">
                        <a:latin typeface="Cambria Math" panose="02040503050406030204" pitchFamily="18" charset="0"/>
                        <a:cs typeface="Times New Roman"/>
                      </a:rPr>
                      <m:t> → ¬</m:t>
                    </m:r>
                    <m:r>
                      <a:rPr lang="pt-PT" i="1" spc="10" dirty="0">
                        <a:latin typeface="Cambria Math" panose="02040503050406030204" pitchFamily="18" charset="0"/>
                        <a:cs typeface="Times New Roman"/>
                      </a:rPr>
                      <m:t>𝑝</m:t>
                    </m:r>
                    <m:r>
                      <a:rPr lang="pt-PT" i="1" spc="10" dirty="0">
                        <a:latin typeface="Cambria Math" panose="02040503050406030204" pitchFamily="18" charset="0"/>
                        <a:cs typeface="LM Sans Quot 8"/>
                      </a:rPr>
                      <m:t>)</m:t>
                    </m:r>
                  </m:oMath>
                </a14:m>
                <a:r>
                  <a:rPr lang="pt-PT" spc="15" dirty="0" smtClean="0">
                    <a:latin typeface="Arial"/>
                    <a:cs typeface="Arial"/>
                  </a:rPr>
                  <a:t>	</a:t>
                </a:r>
                <a:r>
                  <a:rPr lang="pt-PT" spc="15" dirty="0">
                    <a:latin typeface="Arial"/>
                    <a:cs typeface="Arial"/>
                  </a:rPr>
                  <a:t>Proposição</a:t>
                </a:r>
                <a:r>
                  <a:rPr lang="pt-PT" spc="-20" dirty="0">
                    <a:latin typeface="Arial"/>
                    <a:cs typeface="Arial"/>
                  </a:rPr>
                  <a:t> </a:t>
                </a:r>
                <a:r>
                  <a:rPr lang="pt-PT" spc="5" dirty="0">
                    <a:latin typeface="Arial"/>
                    <a:cs typeface="Arial"/>
                  </a:rPr>
                  <a:t>contrapositiva </a:t>
                </a:r>
                <a:endParaRPr lang="pt-P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≢	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 smtClean="0"/>
                  <a:t>		Proposição </a:t>
                </a:r>
                <a:r>
                  <a:rPr lang="pt-PT" dirty="0"/>
                  <a:t>oposta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≢	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dirty="0" smtClean="0"/>
                  <a:t>	Proposição inversa</a:t>
                </a:r>
              </a:p>
              <a:p>
                <a:pPr marL="0" indent="0">
                  <a:buNone/>
                </a:pPr>
                <a:endParaRPr lang="pt-PT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	≡	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dirty="0" smtClean="0"/>
                  <a:t>	Contrapositiva</a:t>
                </a:r>
              </a:p>
              <a:p>
                <a:pPr marL="0" indent="0">
                  <a:buNone/>
                </a:pPr>
                <a:endParaRPr lang="pt-PT" dirty="0" smtClean="0"/>
              </a:p>
              <a:p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dirty="0" smtClean="0"/>
                  <a:t>é oposta </a:t>
                </a:r>
                <a:r>
                  <a:rPr lang="pt-PT" dirty="0"/>
                  <a:t>de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spc="-15" dirty="0" smtClean="0">
                    <a:solidFill>
                      <a:srgbClr val="C00000"/>
                    </a:solidFill>
                    <a:latin typeface="Arial"/>
                    <a:cs typeface="Arial"/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→ ¬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PT" spc="-15" dirty="0" smtClean="0">
                    <a:latin typeface="Arial"/>
                    <a:cs typeface="Arial"/>
                  </a:rPr>
                  <a:t>é inversa </a:t>
                </a:r>
                <a:r>
                  <a:rPr lang="pt-PT" dirty="0">
                    <a:latin typeface="Arial"/>
                    <a:cs typeface="Arial"/>
                  </a:rPr>
                  <a:t>de </a:t>
                </a:r>
                <a14:m>
                  <m:oMath xmlns:m="http://schemas.openxmlformats.org/officeDocument/2006/math">
                    <m:r>
                      <a:rPr lang="pt-PT" i="1" spc="25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LM Sans Quot 8"/>
                      </a:rPr>
                      <m:t>(</m:t>
                    </m:r>
                    <m:r>
                      <a:rPr lang="pt-PT" i="1" spc="25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𝑝</m:t>
                    </m:r>
                    <m:r>
                      <a:rPr lang="pt-PT" i="1" spc="25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→ </m:t>
                    </m:r>
                    <m:r>
                      <a:rPr lang="pt-PT" i="1" spc="5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𝑞</m:t>
                    </m:r>
                    <m:r>
                      <a:rPr lang="pt-PT" i="1" spc="5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LM Sans Quot 8"/>
                      </a:rPr>
                      <m:t>)</m:t>
                    </m:r>
                  </m:oMath>
                </a14:m>
                <a:endParaRPr lang="pt-PT" dirty="0">
                  <a:solidFill>
                    <a:srgbClr val="C00000"/>
                  </a:solidFill>
                  <a:latin typeface="LM Sans Quot 8"/>
                  <a:cs typeface="LM Sans Quot 8"/>
                </a:endParaRPr>
              </a:p>
              <a:p>
                <a:endParaRPr lang="pt-PT" dirty="0"/>
              </a:p>
              <a:p>
                <a:endParaRPr lang="pt-PT" dirty="0"/>
              </a:p>
              <a:p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1132" y="1428750"/>
                <a:ext cx="10302667" cy="4748213"/>
              </a:xfr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00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Proposição </a:t>
            </a:r>
            <a:r>
              <a:rPr lang="pt-PT" dirty="0" smtClean="0"/>
              <a:t>condicional: Somente </a:t>
            </a:r>
            <a:r>
              <a:rPr lang="pt-PT" dirty="0"/>
              <a:t>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40036" y="1428750"/>
                <a:ext cx="10413763" cy="505750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PT" dirty="0"/>
                  <a:t>A sentença “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somente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” significa que (acrescentado verbos</a:t>
                </a:r>
                <a:r>
                  <a:rPr lang="pt-PT" dirty="0" smtClean="0"/>
                  <a:t>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[</a:t>
                </a:r>
                <a:r>
                  <a:rPr lang="pt-PT" dirty="0">
                    <a:solidFill>
                      <a:srgbClr val="C00000"/>
                    </a:solidFill>
                  </a:rPr>
                  <a:t>pode ocorrer</a:t>
                </a:r>
                <a:r>
                  <a:rPr lang="pt-PT" dirty="0"/>
                  <a:t>] </a:t>
                </a:r>
                <a:r>
                  <a:rPr lang="pt-PT" b="1" dirty="0"/>
                  <a:t>somente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 [</a:t>
                </a:r>
                <a:r>
                  <a:rPr lang="pt-PT" dirty="0">
                    <a:solidFill>
                      <a:srgbClr val="C00000"/>
                    </a:solidFill>
                  </a:rPr>
                  <a:t>ocorre</a:t>
                </a:r>
                <a:r>
                  <a:rPr lang="pt-PT" dirty="0" smtClean="0"/>
                  <a:t>].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pt-PT" sz="2800" dirty="0"/>
                  <a:t>	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pt-PT" sz="2800" dirty="0"/>
                  <a:t>Se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800" dirty="0"/>
                  <a:t> não ocorre então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800" dirty="0"/>
                  <a:t> não pode ocorrer, i.e</a:t>
                </a:r>
                <a:r>
                  <a:rPr lang="pt-PT" sz="2800" dirty="0" smtClean="0"/>
                  <a:t>.,</a:t>
                </a:r>
              </a:p>
              <a:p>
                <a:pPr marL="1143000" lvl="2" indent="0">
                  <a:lnSpc>
                    <a:spcPct val="100000"/>
                  </a:lnSpc>
                  <a:buNone/>
                </a:pPr>
                <a:r>
                  <a:rPr lang="pt-PT" sz="2800" dirty="0"/>
                  <a:t>Se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800" dirty="0"/>
                  <a:t> então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 ≡ </m:t>
                    </m:r>
                  </m:oMath>
                </a14:m>
                <a:r>
                  <a:rPr lang="pt-PT" sz="2800" dirty="0"/>
                  <a:t>Se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800" dirty="0"/>
                  <a:t> então </a:t>
                </a:r>
                <a14:m>
                  <m:oMath xmlns:m="http://schemas.openxmlformats.org/officeDocument/2006/math">
                    <m:r>
                      <a:rPr lang="pt-PT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800" dirty="0" smtClean="0"/>
                  <a:t> </a:t>
                </a:r>
                <a:r>
                  <a:rPr lang="pt-PT" sz="2800" spc="15" dirty="0" smtClean="0">
                    <a:latin typeface="Arial"/>
                    <a:cs typeface="Arial"/>
                  </a:rPr>
                  <a:t>ou </a:t>
                </a:r>
                <a:r>
                  <a:rPr lang="pt-PT" sz="2800" i="1" spc="80" dirty="0" smtClean="0">
                    <a:latin typeface="Times New Roman"/>
                    <a:cs typeface="Times New Roman"/>
                  </a:rPr>
                  <a:t>p </a:t>
                </a:r>
                <a:r>
                  <a:rPr lang="pt-PT" sz="2800" i="1" spc="635" dirty="0">
                    <a:latin typeface="DejaVu Sans Condensed"/>
                    <a:cs typeface="DejaVu Sans Condensed"/>
                  </a:rPr>
                  <a:t>→</a:t>
                </a:r>
                <a:r>
                  <a:rPr lang="pt-PT" sz="2800" i="1" spc="-45" dirty="0">
                    <a:latin typeface="DejaVu Sans Condensed"/>
                    <a:cs typeface="DejaVu Sans Condensed"/>
                  </a:rPr>
                  <a:t> </a:t>
                </a:r>
                <a:r>
                  <a:rPr lang="pt-PT" sz="2800" i="1" spc="20" dirty="0" smtClean="0">
                    <a:latin typeface="Times New Roman"/>
                    <a:cs typeface="Times New Roman"/>
                  </a:rPr>
                  <a:t>q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/>
                  <a:t>Proposições condicionais: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somente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	≢	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somente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pt-PT" dirty="0"/>
              </a:p>
              <a:p>
                <a:pPr>
                  <a:lnSpc>
                    <a:spcPct val="100000"/>
                  </a:lnSpc>
                </a:pPr>
                <a:endParaRPr lang="pt-PT" dirty="0"/>
              </a:p>
              <a:p>
                <a:pPr>
                  <a:lnSpc>
                    <a:spcPct val="10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036" y="1428750"/>
                <a:ext cx="10413763" cy="5057508"/>
              </a:xfrm>
              <a:blipFill>
                <a:blip r:embed="rId3"/>
                <a:stretch>
                  <a:fillRect l="-2049" t="-506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88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Somente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99666"/>
                <a:ext cx="10690077" cy="474821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t-PT" dirty="0"/>
                  <a:t>Exemplo 22: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pt-PT" dirty="0"/>
                  <a:t>(48 é divisível por 6)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somente se (48 é divisível por 3)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pt-PT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pt-PT" dirty="0"/>
                  <a:t>Se (48 é divisível por 6)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então (48 é divisível por 3)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Neste caso, a proposição condicional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 é sempre verdadeira já que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</a:t>
                </a:r>
                <a:r>
                  <a:rPr lang="pt-PT" dirty="0" smtClean="0"/>
                  <a:t>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sempre assumem o valor verdadeiro.</a:t>
                </a:r>
              </a:p>
              <a:p>
                <a:pPr>
                  <a:lnSpc>
                    <a:spcPct val="120000"/>
                  </a:lnSpc>
                </a:pPr>
                <a:endParaRPr lang="pt-PT" dirty="0"/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Suponha que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seja um número inteiro e a seguinte proposição:  </a:t>
                </a:r>
                <a:endParaRPr lang="pt-PT" dirty="0" smtClean="0"/>
              </a:p>
              <a:p>
                <a:pPr marL="538163" indent="0">
                  <a:lnSpc>
                    <a:spcPct val="120000"/>
                  </a:lnSpc>
                  <a:buNone/>
                </a:pPr>
                <a:r>
                  <a:rPr lang="pt-PT" dirty="0" smtClean="0"/>
                  <a:t>(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divisível 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pt-PT" dirty="0"/>
                  <a:t>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somente se (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divisível 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pt-PT" dirty="0"/>
                  <a:t>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pt-PT" dirty="0"/>
                  <a:t>  Se (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divisível 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pt-PT" dirty="0"/>
                  <a:t>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 então (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divisível 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pt-PT" dirty="0"/>
                  <a:t>)</a:t>
                </a:r>
                <a14:m>
                  <m:oMath xmlns:m="http://schemas.openxmlformats.org/officeDocument/2006/math"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baseline="-2500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PT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 smtClean="0"/>
                  <a:t>Claramente </a:t>
                </a:r>
                <a:r>
                  <a:rPr lang="pt-PT" dirty="0"/>
                  <a:t>existem valores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que fazem com que a proposição seja  verdadeira e outros que seja falsa.</a:t>
                </a:r>
              </a:p>
              <a:p>
                <a:pPr>
                  <a:lnSpc>
                    <a:spcPct val="12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99666"/>
                <a:ext cx="10690077" cy="4748213"/>
              </a:xfrm>
              <a:blipFill>
                <a:blip r:embed="rId2"/>
                <a:stretch>
                  <a:fillRect l="-1311" t="-397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131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Somente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92932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PT" dirty="0" smtClean="0"/>
                  <a:t>Exemplo 23:</a:t>
                </a:r>
              </a:p>
              <a:p>
                <a:pPr marL="444500" indent="0">
                  <a:lnSpc>
                    <a:spcPct val="100000"/>
                  </a:lnSpc>
                  <a:buNone/>
                </a:pPr>
                <a:r>
                  <a:rPr lang="pt-PT" dirty="0"/>
                  <a:t>A soma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PT" dirty="0"/>
                  <a:t> 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dirty="0"/>
                  <a:t> é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pt-PT" dirty="0" smtClean="0"/>
                  <a:t> somente </a:t>
                </a:r>
                <a:r>
                  <a:rPr lang="pt-PT" dirty="0"/>
                  <a:t>se a soma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PT" dirty="0"/>
                  <a:t> 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pt-PT" dirty="0" smtClean="0"/>
                  <a:t>é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+2)</m:t>
                            </m:r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pt-PT" dirty="0" smtClean="0"/>
                  <a:t> Se </a:t>
                </a:r>
                <a:r>
                  <a:rPr lang="pt-PT" dirty="0"/>
                  <a:t>a soma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PT" dirty="0"/>
                  <a:t> 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dirty="0"/>
                  <a:t> é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então a soma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PT" dirty="0"/>
                  <a:t> 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PT" dirty="0"/>
                  <a:t> é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+2)</m:t>
                            </m:r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pt-PT" dirty="0" smtClean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/>
                  <a:t>Exemplo 24:</a:t>
                </a:r>
                <a:endParaRPr lang="pt-PT" dirty="0" smtClean="0"/>
              </a:p>
              <a:p>
                <a:pPr marL="444500" indent="0">
                  <a:lnSpc>
                    <a:spcPct val="100000"/>
                  </a:lnSpc>
                  <a:buNone/>
                </a:pPr>
                <a:r>
                  <a:rPr lang="pt-PT" dirty="0"/>
                  <a:t>Posso comprar o livro de </a:t>
                </a:r>
                <a:r>
                  <a:rPr lang="pt-PT" dirty="0" smtClean="0"/>
                  <a:t>ED </a:t>
                </a:r>
                <a:r>
                  <a:rPr lang="pt-PT" dirty="0"/>
                  <a:t>somente se tenho dinheiro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endParaRPr lang="pt-PT" dirty="0"/>
              </a:p>
              <a:p>
                <a:pPr marL="444500" indent="0">
                  <a:lnSpc>
                    <a:spcPct val="100000"/>
                  </a:lnSpc>
                  <a:buNone/>
                </a:pPr>
                <a:r>
                  <a:rPr lang="pt-PT" dirty="0"/>
                  <a:t>Se posso comprar o livro de </a:t>
                </a:r>
                <a:r>
                  <a:rPr lang="pt-PT" dirty="0" smtClean="0"/>
                  <a:t>ED </a:t>
                </a:r>
                <a:r>
                  <a:rPr lang="pt-PT" dirty="0"/>
                  <a:t>então tenho dinheiro.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929321"/>
              </a:xfrm>
              <a:blipFill>
                <a:blip r:embed="rId2"/>
                <a:stretch>
                  <a:fillRect l="-2029" t="-51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8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Forma de um Argumento × Seu </a:t>
            </a:r>
            <a:r>
              <a:rPr lang="pt-PT" dirty="0" smtClean="0"/>
              <a:t>Conteúdo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PT" b="1" dirty="0"/>
                  <a:t>Forma de um argumento</a:t>
                </a:r>
                <a:r>
                  <a:rPr lang="pt-PT" dirty="0"/>
                  <a:t>: conceito central da lógica dedutiva.</a:t>
                </a:r>
              </a:p>
              <a:p>
                <a:r>
                  <a:rPr lang="pt-PT" b="1" dirty="0"/>
                  <a:t>Argumento</a:t>
                </a:r>
                <a:r>
                  <a:rPr lang="pt-PT" dirty="0"/>
                  <a:t>: sequência de afirmações para demonstrar a validade de uma  asserção.</a:t>
                </a:r>
              </a:p>
              <a:p>
                <a:r>
                  <a:rPr lang="pt-PT" dirty="0"/>
                  <a:t>Como saber que a conclusão obtida de um argumento é válida?</a:t>
                </a:r>
              </a:p>
              <a:p>
                <a:pPr marL="457200" lvl="1" indent="0">
                  <a:buNone/>
                </a:pPr>
                <a:r>
                  <a:rPr lang="pt-PT" dirty="0" smtClean="0">
                    <a:sym typeface="Wingdings" panose="05000000000000000000" pitchFamily="2" charset="2"/>
                  </a:rPr>
                  <a:t></a:t>
                </a:r>
                <a:r>
                  <a:rPr lang="pt-PT" dirty="0" smtClean="0"/>
                  <a:t>As </a:t>
                </a:r>
                <a:r>
                  <a:rPr lang="pt-PT" dirty="0"/>
                  <a:t>afirmações que compõem o </a:t>
                </a:r>
                <a:r>
                  <a:rPr lang="pt-PT" dirty="0" smtClean="0"/>
                  <a:t>argumento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dirty="0" smtClean="0"/>
                  <a:t>são </a:t>
                </a:r>
                <a:r>
                  <a:rPr lang="pt-PT" dirty="0"/>
                  <a:t>aceitas como válidas, </a:t>
                </a:r>
                <a:r>
                  <a:rPr lang="pt-PT" dirty="0" smtClean="0"/>
                  <a:t>ou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dirty="0" smtClean="0"/>
                  <a:t>podem </a:t>
                </a:r>
                <a:r>
                  <a:rPr lang="pt-PT" dirty="0"/>
                  <a:t>ser deduzidas de afirmações anteriores.</a:t>
                </a:r>
              </a:p>
              <a:p>
                <a:r>
                  <a:rPr lang="pt-PT" dirty="0"/>
                  <a:t>Em lógica, forma de um argumento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pt-PT" dirty="0"/>
                  <a:t> seu conteúdo.</a:t>
                </a:r>
              </a:p>
              <a:p>
                <a:pPr lvl="1"/>
                <a:r>
                  <a:rPr lang="pt-PT" dirty="0"/>
                  <a:t>“Análise lógica” não determina a validade do conteúdo de um argumento.</a:t>
                </a:r>
              </a:p>
              <a:p>
                <a:pPr lvl="1"/>
                <a:r>
                  <a:rPr lang="pt-PT" dirty="0"/>
                  <a:t>“Análise lógica” determina se a verdade de uma conclusão pode ser obtida  da verdade de argumentos propostos.</a:t>
                </a:r>
              </a:p>
              <a:p>
                <a:r>
                  <a:rPr lang="pt-PT" b="1" dirty="0"/>
                  <a:t>Lógica</a:t>
                </a:r>
                <a:r>
                  <a:rPr lang="pt-PT" dirty="0"/>
                  <a:t>: Ciência do Raciocínio.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7060" b="-552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854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Bicondicional (se somente 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1"/>
                <a:ext cx="10515600" cy="2297216"/>
              </a:xfrm>
            </p:spPr>
            <p:txBody>
              <a:bodyPr/>
              <a:lstStyle/>
              <a:p>
                <a:r>
                  <a:rPr lang="pt-PT" dirty="0"/>
                  <a:t>A sentença “bicondicional” entre p e q é expressa como</a:t>
                </a:r>
              </a:p>
              <a:p>
                <a:pPr marL="358775" indent="0">
                  <a:buNone/>
                </a:pPr>
                <a:r>
                  <a:rPr lang="pt-PT" dirty="0" smtClean="0"/>
                  <a:t>			p </a:t>
                </a:r>
                <a:r>
                  <a:rPr lang="pt-PT" b="1" dirty="0"/>
                  <a:t>se e somente se </a:t>
                </a:r>
                <a:r>
                  <a:rPr lang="pt-PT" dirty="0"/>
                  <a:t>q</a:t>
                </a:r>
              </a:p>
              <a:p>
                <a:pPr marL="358775" indent="0">
                  <a:buNone/>
                </a:pPr>
                <a:r>
                  <a:rPr lang="pt-PT" dirty="0"/>
                  <a:t>e é representada </a:t>
                </a:r>
                <a:r>
                  <a:rPr lang="pt-PT" dirty="0" smtClean="0"/>
                  <a:t>por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↔ </m:t>
                    </m:r>
                    <m:r>
                      <a:rPr lang="pt-PT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PT" dirty="0">
                  <a:solidFill>
                    <a:srgbClr val="C00000"/>
                  </a:solidFill>
                </a:endParaRPr>
              </a:p>
              <a:p>
                <a:pPr marL="358775" indent="0">
                  <a:buNone/>
                </a:pPr>
                <a:r>
                  <a:rPr lang="pt-PT" dirty="0"/>
                  <a:t>e tem a seguinte tabela da verdade: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1"/>
                <a:ext cx="10515600" cy="2297216"/>
              </a:xfrm>
              <a:blipFill>
                <a:blip r:embed="rId4"/>
                <a:stretch>
                  <a:fillRect l="-2029" t="-129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662168"/>
                  </p:ext>
                </p:extLst>
              </p:nvPr>
            </p:nvGraphicFramePr>
            <p:xfrm>
              <a:off x="4510281" y="3829052"/>
              <a:ext cx="178406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097">
                      <a:extLst>
                        <a:ext uri="{9D8B030D-6E8A-4147-A177-3AD203B41FA5}">
                          <a16:colId xmlns:a16="http://schemas.microsoft.com/office/drawing/2014/main" val="2222665085"/>
                        </a:ext>
                      </a:extLst>
                    </a:gridCol>
                    <a:gridCol w="376015">
                      <a:extLst>
                        <a:ext uri="{9D8B030D-6E8A-4147-A177-3AD203B41FA5}">
                          <a16:colId xmlns:a16="http://schemas.microsoft.com/office/drawing/2014/main" val="915237022"/>
                        </a:ext>
                      </a:extLst>
                    </a:gridCol>
                    <a:gridCol w="995949">
                      <a:extLst>
                        <a:ext uri="{9D8B030D-6E8A-4147-A177-3AD203B41FA5}">
                          <a16:colId xmlns:a16="http://schemas.microsoft.com/office/drawing/2014/main" val="15936849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↔ </m:t>
                                </m:r>
                                <m:r>
                                  <a:rPr lang="pt-PT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92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450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595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2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7192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662168"/>
                  </p:ext>
                </p:extLst>
              </p:nvPr>
            </p:nvGraphicFramePr>
            <p:xfrm>
              <a:off x="4510281" y="3829052"/>
              <a:ext cx="178406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097">
                      <a:extLst>
                        <a:ext uri="{9D8B030D-6E8A-4147-A177-3AD203B41FA5}">
                          <a16:colId xmlns:a16="http://schemas.microsoft.com/office/drawing/2014/main" val="2222665085"/>
                        </a:ext>
                      </a:extLst>
                    </a:gridCol>
                    <a:gridCol w="376015">
                      <a:extLst>
                        <a:ext uri="{9D8B030D-6E8A-4147-A177-3AD203B41FA5}">
                          <a16:colId xmlns:a16="http://schemas.microsoft.com/office/drawing/2014/main" val="915237022"/>
                        </a:ext>
                      </a:extLst>
                    </a:gridCol>
                    <a:gridCol w="995949">
                      <a:extLst>
                        <a:ext uri="{9D8B030D-6E8A-4147-A177-3AD203B41FA5}">
                          <a16:colId xmlns:a16="http://schemas.microsoft.com/office/drawing/2014/main" val="15936849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3823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11290" t="-1639" r="-27096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79878" t="-1639" r="-243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92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450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595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2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7192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13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Bicondicional (se somente 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1"/>
                <a:ext cx="10515600" cy="1895564"/>
              </a:xfrm>
            </p:spPr>
            <p:txBody>
              <a:bodyPr/>
              <a:lstStyle/>
              <a:p>
                <a:r>
                  <a:rPr lang="pt-PT" dirty="0"/>
                  <a:t>O conectivo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pt-PT" dirty="0"/>
                  <a:t> tem a mesma prioridade do conectivo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dirty="0"/>
                  <a:t>.</a:t>
                </a:r>
              </a:p>
              <a:p>
                <a:r>
                  <a:rPr lang="pt-PT" dirty="0"/>
                  <a:t>Exemplo 25:</a:t>
                </a:r>
              </a:p>
              <a:p>
                <a:pPr marL="0" indent="0">
                  <a:buNone/>
                </a:pPr>
                <a:r>
                  <a:rPr lang="pt-PT" dirty="0" smtClean="0"/>
                  <a:t>	Mostre </a:t>
                </a:r>
                <a:r>
                  <a:rPr lang="pt-PT" dirty="0"/>
                  <a:t>que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↔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∧ (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1"/>
                <a:ext cx="10515600" cy="1895564"/>
              </a:xfrm>
              <a:blipFill>
                <a:blip r:embed="rId2"/>
                <a:stretch>
                  <a:fillRect l="-2029" t="-1575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93310"/>
                  </p:ext>
                </p:extLst>
              </p:nvPr>
            </p:nvGraphicFramePr>
            <p:xfrm>
              <a:off x="2766937" y="3324315"/>
              <a:ext cx="5897396" cy="2117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5062">
                      <a:extLst>
                        <a:ext uri="{9D8B030D-6E8A-4147-A177-3AD203B41FA5}">
                          <a16:colId xmlns:a16="http://schemas.microsoft.com/office/drawing/2014/main" val="3516310440"/>
                        </a:ext>
                      </a:extLst>
                    </a:gridCol>
                    <a:gridCol w="366014">
                      <a:extLst>
                        <a:ext uri="{9D8B030D-6E8A-4147-A177-3AD203B41FA5}">
                          <a16:colId xmlns:a16="http://schemas.microsoft.com/office/drawing/2014/main" val="2113590448"/>
                        </a:ext>
                      </a:extLst>
                    </a:gridCol>
                    <a:gridCol w="916496">
                      <a:extLst>
                        <a:ext uri="{9D8B030D-6E8A-4147-A177-3AD203B41FA5}">
                          <a16:colId xmlns:a16="http://schemas.microsoft.com/office/drawing/2014/main" val="2176145990"/>
                        </a:ext>
                      </a:extLst>
                    </a:gridCol>
                    <a:gridCol w="916496">
                      <a:extLst>
                        <a:ext uri="{9D8B030D-6E8A-4147-A177-3AD203B41FA5}">
                          <a16:colId xmlns:a16="http://schemas.microsoft.com/office/drawing/2014/main" val="4077603934"/>
                        </a:ext>
                      </a:extLst>
                    </a:gridCol>
                    <a:gridCol w="986346">
                      <a:extLst>
                        <a:ext uri="{9D8B030D-6E8A-4147-A177-3AD203B41FA5}">
                          <a16:colId xmlns:a16="http://schemas.microsoft.com/office/drawing/2014/main" val="3383539418"/>
                        </a:ext>
                      </a:extLst>
                    </a:gridCol>
                    <a:gridCol w="2346982">
                      <a:extLst>
                        <a:ext uri="{9D8B030D-6E8A-4147-A177-3AD203B41FA5}">
                          <a16:colId xmlns:a16="http://schemas.microsoft.com/office/drawing/2014/main" val="2866244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↔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 ∧ (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8898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915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480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020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065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93310"/>
                  </p:ext>
                </p:extLst>
              </p:nvPr>
            </p:nvGraphicFramePr>
            <p:xfrm>
              <a:off x="2766937" y="3324315"/>
              <a:ext cx="58973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5062">
                      <a:extLst>
                        <a:ext uri="{9D8B030D-6E8A-4147-A177-3AD203B41FA5}">
                          <a16:colId xmlns:a16="http://schemas.microsoft.com/office/drawing/2014/main" val="3516310440"/>
                        </a:ext>
                      </a:extLst>
                    </a:gridCol>
                    <a:gridCol w="366014">
                      <a:extLst>
                        <a:ext uri="{9D8B030D-6E8A-4147-A177-3AD203B41FA5}">
                          <a16:colId xmlns:a16="http://schemas.microsoft.com/office/drawing/2014/main" val="2113590448"/>
                        </a:ext>
                      </a:extLst>
                    </a:gridCol>
                    <a:gridCol w="916496">
                      <a:extLst>
                        <a:ext uri="{9D8B030D-6E8A-4147-A177-3AD203B41FA5}">
                          <a16:colId xmlns:a16="http://schemas.microsoft.com/office/drawing/2014/main" val="2176145990"/>
                        </a:ext>
                      </a:extLst>
                    </a:gridCol>
                    <a:gridCol w="916496">
                      <a:extLst>
                        <a:ext uri="{9D8B030D-6E8A-4147-A177-3AD203B41FA5}">
                          <a16:colId xmlns:a16="http://schemas.microsoft.com/office/drawing/2014/main" val="4077603934"/>
                        </a:ext>
                      </a:extLst>
                    </a:gridCol>
                    <a:gridCol w="986346">
                      <a:extLst>
                        <a:ext uri="{9D8B030D-6E8A-4147-A177-3AD203B41FA5}">
                          <a16:colId xmlns:a16="http://schemas.microsoft.com/office/drawing/2014/main" val="3383539418"/>
                        </a:ext>
                      </a:extLst>
                    </a:gridCol>
                    <a:gridCol w="2346982">
                      <a:extLst>
                        <a:ext uri="{9D8B030D-6E8A-4147-A177-3AD203B41FA5}">
                          <a16:colId xmlns:a16="http://schemas.microsoft.com/office/drawing/2014/main" val="2866244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667" t="-1639" r="-152166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01667" t="-1639" r="-142166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80132" t="-1639" r="-46490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81333" t="-1639" r="-368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260494" t="-1639" r="-2407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51295" t="-1639" r="-103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8898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915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480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020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0657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015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Bicondicional (se somente se)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Exemplo 26:</a:t>
            </a:r>
          </a:p>
          <a:p>
            <a:pPr marL="265113" indent="0">
              <a:buNone/>
            </a:pPr>
            <a:r>
              <a:rPr lang="pt-PT" dirty="0"/>
              <a:t>Este programa está </a:t>
            </a:r>
            <a:r>
              <a:rPr lang="pt-PT" dirty="0" smtClean="0"/>
              <a:t>correcto </a:t>
            </a:r>
            <a:r>
              <a:rPr lang="pt-PT" i="1" dirty="0">
                <a:solidFill>
                  <a:srgbClr val="C00000"/>
                </a:solidFill>
              </a:rPr>
              <a:t>se somente se </a:t>
            </a:r>
            <a:r>
              <a:rPr lang="pt-PT" dirty="0"/>
              <a:t>ele produz a resposta  </a:t>
            </a:r>
            <a:r>
              <a:rPr lang="pt-PT" dirty="0" smtClean="0"/>
              <a:t>correcta </a:t>
            </a:r>
            <a:r>
              <a:rPr lang="pt-PT" dirty="0"/>
              <a:t>para todos os possíveis valores de dados de entrada.</a:t>
            </a:r>
          </a:p>
          <a:p>
            <a:endParaRPr lang="pt-PT" dirty="0"/>
          </a:p>
          <a:p>
            <a:r>
              <a:rPr lang="pt-PT" dirty="0"/>
              <a:t>Reescrevendo como uma conjunção de duas sentenças </a:t>
            </a:r>
            <a:r>
              <a:rPr lang="pt-PT" b="1" dirty="0"/>
              <a:t>se–então</a:t>
            </a:r>
            <a:r>
              <a:rPr lang="pt-PT" dirty="0"/>
              <a:t>:</a:t>
            </a:r>
          </a:p>
          <a:p>
            <a:pPr marL="457200" lvl="1" indent="0">
              <a:buNone/>
            </a:pPr>
            <a:r>
              <a:rPr lang="pt-PT" b="1" dirty="0"/>
              <a:t>Se</a:t>
            </a:r>
            <a:r>
              <a:rPr lang="pt-PT" dirty="0"/>
              <a:t> este programa está </a:t>
            </a:r>
            <a:r>
              <a:rPr lang="pt-PT" dirty="0" smtClean="0"/>
              <a:t>correcto </a:t>
            </a:r>
            <a:r>
              <a:rPr lang="pt-PT" b="1" dirty="0"/>
              <a:t>então</a:t>
            </a:r>
            <a:r>
              <a:rPr lang="pt-PT" dirty="0"/>
              <a:t> ele produz a resposta </a:t>
            </a:r>
            <a:r>
              <a:rPr lang="pt-PT" dirty="0" smtClean="0"/>
              <a:t>correcta  </a:t>
            </a:r>
            <a:r>
              <a:rPr lang="pt-PT" dirty="0"/>
              <a:t>para todos os possíveis valores de dados de entrada</a:t>
            </a:r>
          </a:p>
          <a:p>
            <a:pPr marL="457200" lvl="1" indent="0">
              <a:buNone/>
            </a:pPr>
            <a:r>
              <a:rPr lang="pt-PT" dirty="0" smtClean="0"/>
              <a:t>	e</a:t>
            </a:r>
            <a:endParaRPr lang="pt-PT" dirty="0"/>
          </a:p>
          <a:p>
            <a:pPr marL="457200" lvl="1" indent="0">
              <a:buNone/>
            </a:pPr>
            <a:r>
              <a:rPr lang="pt-PT" b="1" dirty="0" smtClean="0"/>
              <a:t>Se</a:t>
            </a:r>
            <a:r>
              <a:rPr lang="pt-PT" dirty="0" smtClean="0"/>
              <a:t> </a:t>
            </a:r>
            <a:r>
              <a:rPr lang="pt-PT" dirty="0"/>
              <a:t>o programa produz a resposta </a:t>
            </a:r>
            <a:r>
              <a:rPr lang="pt-PT" dirty="0" smtClean="0"/>
              <a:t>correcta </a:t>
            </a:r>
            <a:r>
              <a:rPr lang="pt-PT" dirty="0"/>
              <a:t>para todos os possíveis  valores de dados de entrada </a:t>
            </a:r>
            <a:r>
              <a:rPr lang="pt-PT" b="1" dirty="0"/>
              <a:t>então</a:t>
            </a:r>
            <a:r>
              <a:rPr lang="pt-PT" dirty="0"/>
              <a:t> ele está </a:t>
            </a:r>
            <a:r>
              <a:rPr lang="pt-PT" dirty="0" smtClean="0"/>
              <a:t>correcto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781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Proposição condicional:  Bicondicional (se somente 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1"/>
                <a:ext cx="10515600" cy="63078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↔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≡ 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 ∧ (¬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/>
                  <a:t>.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1"/>
                <a:ext cx="10515600" cy="630786"/>
              </a:xfrm>
              <a:blipFill>
                <a:blip r:embed="rId2"/>
                <a:stretch>
                  <a:fillRect t="-15385" b="-288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062501"/>
                  </p:ext>
                </p:extLst>
              </p:nvPr>
            </p:nvGraphicFramePr>
            <p:xfrm>
              <a:off x="2728006" y="2856115"/>
              <a:ext cx="6735988" cy="2117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387">
                      <a:extLst>
                        <a:ext uri="{9D8B030D-6E8A-4147-A177-3AD203B41FA5}">
                          <a16:colId xmlns:a16="http://schemas.microsoft.com/office/drawing/2014/main" val="3997851411"/>
                        </a:ext>
                      </a:extLst>
                    </a:gridCol>
                    <a:gridCol w="361326">
                      <a:extLst>
                        <a:ext uri="{9D8B030D-6E8A-4147-A177-3AD203B41FA5}">
                          <a16:colId xmlns:a16="http://schemas.microsoft.com/office/drawing/2014/main" val="1563219228"/>
                        </a:ext>
                      </a:extLst>
                    </a:gridCol>
                    <a:gridCol w="973714">
                      <a:extLst>
                        <a:ext uri="{9D8B030D-6E8A-4147-A177-3AD203B41FA5}">
                          <a16:colId xmlns:a16="http://schemas.microsoft.com/office/drawing/2014/main" val="2988342495"/>
                        </a:ext>
                      </a:extLst>
                    </a:gridCol>
                    <a:gridCol w="1230729">
                      <a:extLst>
                        <a:ext uri="{9D8B030D-6E8A-4147-A177-3AD203B41FA5}">
                          <a16:colId xmlns:a16="http://schemas.microsoft.com/office/drawing/2014/main" val="1892399242"/>
                        </a:ext>
                      </a:extLst>
                    </a:gridCol>
                    <a:gridCol w="1180580">
                      <a:extLst>
                        <a:ext uri="{9D8B030D-6E8A-4147-A177-3AD203B41FA5}">
                          <a16:colId xmlns:a16="http://schemas.microsoft.com/office/drawing/2014/main" val="2477342357"/>
                        </a:ext>
                      </a:extLst>
                    </a:gridCol>
                    <a:gridCol w="2629252">
                      <a:extLst>
                        <a:ext uri="{9D8B030D-6E8A-4147-A177-3AD203B41FA5}">
                          <a16:colId xmlns:a16="http://schemas.microsoft.com/office/drawing/2014/main" val="33439573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↔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 ∧ (¬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938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9320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32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1421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141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062501"/>
                  </p:ext>
                </p:extLst>
              </p:nvPr>
            </p:nvGraphicFramePr>
            <p:xfrm>
              <a:off x="2728006" y="2856115"/>
              <a:ext cx="673598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387">
                      <a:extLst>
                        <a:ext uri="{9D8B030D-6E8A-4147-A177-3AD203B41FA5}">
                          <a16:colId xmlns:a16="http://schemas.microsoft.com/office/drawing/2014/main" val="3997851411"/>
                        </a:ext>
                      </a:extLst>
                    </a:gridCol>
                    <a:gridCol w="361326">
                      <a:extLst>
                        <a:ext uri="{9D8B030D-6E8A-4147-A177-3AD203B41FA5}">
                          <a16:colId xmlns:a16="http://schemas.microsoft.com/office/drawing/2014/main" val="1563219228"/>
                        </a:ext>
                      </a:extLst>
                    </a:gridCol>
                    <a:gridCol w="973714">
                      <a:extLst>
                        <a:ext uri="{9D8B030D-6E8A-4147-A177-3AD203B41FA5}">
                          <a16:colId xmlns:a16="http://schemas.microsoft.com/office/drawing/2014/main" val="2988342495"/>
                        </a:ext>
                      </a:extLst>
                    </a:gridCol>
                    <a:gridCol w="1230729">
                      <a:extLst>
                        <a:ext uri="{9D8B030D-6E8A-4147-A177-3AD203B41FA5}">
                          <a16:colId xmlns:a16="http://schemas.microsoft.com/office/drawing/2014/main" val="1892399242"/>
                        </a:ext>
                      </a:extLst>
                    </a:gridCol>
                    <a:gridCol w="1180580">
                      <a:extLst>
                        <a:ext uri="{9D8B030D-6E8A-4147-A177-3AD203B41FA5}">
                          <a16:colId xmlns:a16="http://schemas.microsoft.com/office/drawing/2014/main" val="2477342357"/>
                        </a:ext>
                      </a:extLst>
                    </a:gridCol>
                    <a:gridCol w="2629252">
                      <a:extLst>
                        <a:ext uri="{9D8B030D-6E8A-4147-A177-3AD203B41FA5}">
                          <a16:colId xmlns:a16="http://schemas.microsoft.com/office/drawing/2014/main" val="33439573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695" t="-1639" r="-178135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165166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75472" t="-1639" r="-52327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38119" t="-1639" r="-31188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247938" t="-1639" r="-22474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56250" t="-1639" r="-92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938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9320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32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1421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141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635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651" y="279667"/>
            <a:ext cx="11353800" cy="892175"/>
          </a:xfrm>
        </p:spPr>
        <p:txBody>
          <a:bodyPr>
            <a:normAutofit fontScale="90000"/>
          </a:bodyPr>
          <a:lstStyle/>
          <a:p>
            <a:r>
              <a:rPr lang="pt-PT" dirty="0"/>
              <a:t>Proposição </a:t>
            </a:r>
            <a:r>
              <a:rPr lang="pt-PT" dirty="0" smtClean="0"/>
              <a:t>condicional: Condição </a:t>
            </a:r>
            <a:r>
              <a:rPr lang="pt-PT" dirty="0"/>
              <a:t>necessária &amp; Condição suficiente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pt-PT" dirty="0" smtClean="0"/>
                  <a:t>Sejam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PT" dirty="0"/>
                  <a:t> afirmações.</a:t>
                </a:r>
              </a:p>
              <a:p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é uma condição suficiente para s:</a:t>
                </a:r>
              </a:p>
              <a:p>
                <a:pPr lvl="1"/>
                <a:r>
                  <a:rPr lang="pt-PT" dirty="0" smtClean="0"/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dirty="0"/>
                  <a:t> 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PT" dirty="0" smtClean="0"/>
              </a:p>
              <a:p>
                <a:pPr marL="717550" indent="0">
                  <a:buNone/>
                </a:pPr>
                <a14:m>
                  <m:oMath xmlns:m="http://schemas.openxmlformats.org/officeDocument/2006/math">
                    <m:r>
                      <a:rPr lang="pt-PT" i="1" spc="1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</m:oMath>
                </a14:m>
                <a:r>
                  <a:rPr lang="pt-PT" spc="15" dirty="0" smtClean="0">
                    <a:latin typeface="Arial"/>
                    <a:cs typeface="Arial"/>
                  </a:rPr>
                  <a:t> A</a:t>
                </a:r>
                <a:r>
                  <a:rPr lang="pt-PT" spc="-325" dirty="0" smtClean="0">
                    <a:latin typeface="Arial"/>
                    <a:cs typeface="Arial"/>
                  </a:rPr>
                  <a:t> </a:t>
                </a:r>
                <a:r>
                  <a:rPr lang="pt-PT" spc="15" dirty="0">
                    <a:latin typeface="Arial"/>
                    <a:cs typeface="Arial"/>
                  </a:rPr>
                  <a:t>ocorrência</a:t>
                </a:r>
                <a:r>
                  <a:rPr lang="pt-PT" spc="5" dirty="0">
                    <a:latin typeface="Arial"/>
                    <a:cs typeface="Arial"/>
                  </a:rPr>
                  <a:t> </a:t>
                </a:r>
                <a:r>
                  <a:rPr lang="pt-PT" spc="15" dirty="0">
                    <a:latin typeface="Arial"/>
                    <a:cs typeface="Arial"/>
                  </a:rPr>
                  <a:t>de</a:t>
                </a:r>
                <a:r>
                  <a:rPr lang="pt-PT" spc="15" dirty="0" smtClean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PT" i="1" spc="190" dirty="0" smtClean="0">
                        <a:latin typeface="Cambria Math" panose="02040503050406030204" pitchFamily="18" charset="0"/>
                        <a:cs typeface="Times New Roman"/>
                      </a:rPr>
                      <m:t>𝑟</m:t>
                    </m:r>
                  </m:oMath>
                </a14:m>
                <a:r>
                  <a:rPr lang="pt-PT" i="1" spc="190" dirty="0">
                    <a:latin typeface="Times New Roman"/>
                    <a:cs typeface="Times New Roman"/>
                  </a:rPr>
                  <a:t> </a:t>
                </a:r>
                <a:r>
                  <a:rPr lang="pt-PT" spc="15" dirty="0">
                    <a:latin typeface="Arial"/>
                    <a:cs typeface="Arial"/>
                  </a:rPr>
                  <a:t>é </a:t>
                </a:r>
                <a:r>
                  <a:rPr lang="pt-PT" spc="10" dirty="0">
                    <a:latin typeface="Arial"/>
                    <a:cs typeface="Arial"/>
                  </a:rPr>
                  <a:t>suficiente para garantir </a:t>
                </a:r>
                <a:r>
                  <a:rPr lang="pt-PT" spc="15" dirty="0">
                    <a:latin typeface="Arial"/>
                    <a:cs typeface="Arial"/>
                  </a:rPr>
                  <a:t>a ocorrência de</a:t>
                </a:r>
                <a:r>
                  <a:rPr lang="pt-PT" spc="-130" dirty="0">
                    <a:latin typeface="Arial"/>
                    <a:cs typeface="Arial"/>
                  </a:rPr>
                  <a:t> </a:t>
                </a:r>
                <a:r>
                  <a:rPr lang="pt-PT" i="1" spc="110" dirty="0">
                    <a:latin typeface="Times New Roman"/>
                    <a:cs typeface="Times New Roman"/>
                  </a:rPr>
                  <a:t>s</a:t>
                </a:r>
                <a:r>
                  <a:rPr lang="pt-PT" spc="110" dirty="0" smtClean="0">
                    <a:latin typeface="Arial"/>
                    <a:cs typeface="Arial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é uma condição necessária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:</a:t>
                </a:r>
              </a:p>
              <a:p>
                <a:pPr lvl="1"/>
                <a:r>
                  <a:rPr lang="pt-PT" dirty="0" smtClean="0">
                    <a:latin typeface="Arial"/>
                    <a:cs typeface="Arial"/>
                  </a:rPr>
                  <a:t>se </a:t>
                </a:r>
                <a:r>
                  <a:rPr lang="pt-PT" dirty="0">
                    <a:latin typeface="Arial"/>
                    <a:cs typeface="Arial"/>
                  </a:rPr>
                  <a:t>não</a:t>
                </a:r>
                <a:r>
                  <a:rPr lang="pt-PT" dirty="0" smtClean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então não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 ≡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 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.</a:t>
                </a:r>
                <a:endParaRPr lang="pt-PT" dirty="0">
                  <a:latin typeface="Arial"/>
                  <a:cs typeface="Arial"/>
                </a:endParaRPr>
              </a:p>
              <a:p>
                <a:pPr marL="717550" lvl="1" indent="0">
                  <a:buNone/>
                </a:pP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 Se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não ocorrer então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também não pode ocorrer, i.e., a ocorrência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 </a:t>
                </a:r>
                <a:r>
                  <a:rPr lang="pt-PT" dirty="0">
                    <a:latin typeface="Arial"/>
                    <a:cs typeface="Arial"/>
                  </a:rPr>
                  <a:t>é necessária para se ter a ocorrência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.</a:t>
                </a:r>
              </a:p>
              <a:p>
                <a:r>
                  <a:rPr lang="pt-PT" dirty="0">
                    <a:latin typeface="Arial"/>
                    <a:cs typeface="Arial"/>
                  </a:rPr>
                  <a:t>A frase</a:t>
                </a:r>
              </a:p>
              <a:p>
                <a:pPr marL="538163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 smtClean="0">
                    <a:latin typeface="Arial"/>
                    <a:cs typeface="Arial"/>
                  </a:rPr>
                  <a:t> </a:t>
                </a:r>
                <a:r>
                  <a:rPr lang="pt-PT" dirty="0">
                    <a:latin typeface="Arial"/>
                    <a:cs typeface="Arial"/>
                  </a:rPr>
                  <a:t>é uma condição necessária e suficiente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significa “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 se  somente 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.”</a:t>
                </a:r>
              </a:p>
              <a:p>
                <a:endParaRPr lang="pt-PT" dirty="0">
                  <a:latin typeface="Arial"/>
                  <a:cs typeface="Arial"/>
                </a:endParaRP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b="-308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51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0095" cy="892175"/>
          </a:xfrm>
        </p:spPr>
        <p:txBody>
          <a:bodyPr>
            <a:normAutofit fontScale="90000"/>
          </a:bodyPr>
          <a:lstStyle/>
          <a:p>
            <a:r>
              <a:rPr lang="pt-PT" dirty="0"/>
              <a:t>Proposição </a:t>
            </a:r>
            <a:r>
              <a:rPr lang="pt-PT" dirty="0" smtClean="0"/>
              <a:t>condicional: Condição </a:t>
            </a:r>
            <a:r>
              <a:rPr lang="pt-PT" dirty="0"/>
              <a:t>necessária &amp; Condição suficiente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98059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PT" dirty="0"/>
                  <a:t>Exemplo 27: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pt-PT" dirty="0" smtClean="0"/>
                  <a:t>	Considere </a:t>
                </a:r>
                <a:r>
                  <a:rPr lang="pt-PT" dirty="0"/>
                  <a:t>a sentença condicional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pt-PT" dirty="0" smtClean="0"/>
                  <a:t>	Se </a:t>
                </a:r>
                <a:r>
                  <a:rPr lang="pt-PT" dirty="0"/>
                  <a:t>João é elegível para votar então ele tem pelo menos 16 anos.</a:t>
                </a:r>
              </a:p>
              <a:p>
                <a:pPr marL="1143000" lvl="2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/>
                  <a:t>: João é elegível para votar.</a:t>
                </a:r>
              </a:p>
              <a:p>
                <a:pPr marL="1143000" lvl="2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400" dirty="0"/>
                  <a:t>: João tem pelo menos 16 anos.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 smtClean="0"/>
                  <a:t>A </a:t>
                </a:r>
                <a:r>
                  <a:rPr lang="pt-PT" dirty="0"/>
                  <a:t>verdade </a:t>
                </a:r>
                <a:r>
                  <a:rPr lang="pt-PT" dirty="0" smtClean="0"/>
                  <a:t>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é suficiente para garantir a verdade de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, ou seja,</a:t>
                </a:r>
              </a:p>
              <a:p>
                <a:pPr marL="358775" indent="0">
                  <a:lnSpc>
                    <a:spcPct val="100000"/>
                  </a:lnSpc>
                  <a:buNone/>
                </a:pPr>
                <a:r>
                  <a:rPr lang="pt-PT" dirty="0" smtClean="0"/>
                  <a:t>João </a:t>
                </a:r>
                <a:r>
                  <a:rPr lang="pt-PT" dirty="0"/>
                  <a:t>ser elegível para votar é condição suficiente para que ele tenha  pelo menos 16 anos.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 smtClean="0"/>
                  <a:t>A </a:t>
                </a:r>
                <a:r>
                  <a:rPr lang="pt-PT" dirty="0"/>
                  <a:t>condição	</a:t>
                </a:r>
                <a:r>
                  <a:rPr lang="pt-PT" dirty="0" smtClean="0"/>
                  <a:t>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é necessária para a condição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 ser verdadeira, ou seja,  João ter pelo menos 16 anos é condição necessária para que ele seja  elegível para votar.</a:t>
                </a:r>
              </a:p>
              <a:p>
                <a:pPr>
                  <a:lnSpc>
                    <a:spcPct val="10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980596"/>
              </a:xfrm>
              <a:blipFill>
                <a:blip r:embed="rId2"/>
                <a:stretch>
                  <a:fillRect l="-2029" t="-5998" r="-1217" b="-33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028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1904" y="230909"/>
            <a:ext cx="11237008" cy="892175"/>
          </a:xfrm>
        </p:spPr>
        <p:txBody>
          <a:bodyPr>
            <a:normAutofit fontScale="90000"/>
          </a:bodyPr>
          <a:lstStyle/>
          <a:p>
            <a:r>
              <a:rPr lang="pt-PT" dirty="0"/>
              <a:t>Proposição condicional: Condição necessária &amp; Condição suficiente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t-PT" dirty="0"/>
              <a:t>Exemplo 28:</a:t>
            </a:r>
          </a:p>
          <a:p>
            <a:pPr>
              <a:lnSpc>
                <a:spcPct val="100000"/>
              </a:lnSpc>
            </a:pPr>
            <a:r>
              <a:rPr lang="pt-PT" dirty="0"/>
              <a:t>Converta uma condição suficiente para a forma se–então</a:t>
            </a:r>
          </a:p>
          <a:p>
            <a:pPr lvl="1">
              <a:lnSpc>
                <a:spcPct val="100000"/>
              </a:lnSpc>
            </a:pPr>
            <a:r>
              <a:rPr lang="pt-PT" dirty="0" smtClean="0"/>
              <a:t>O </a:t>
            </a:r>
            <a:r>
              <a:rPr lang="pt-PT" dirty="0"/>
              <a:t>nascimento de João em solo brasileiro é uma condição suficiente para  ele ser cidadão brasileiro.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 smtClean="0">
                <a:sym typeface="Wingdings" panose="05000000000000000000" pitchFamily="2" charset="2"/>
              </a:rPr>
              <a:t></a:t>
            </a:r>
            <a:r>
              <a:rPr lang="pt-PT" dirty="0" smtClean="0"/>
              <a:t> </a:t>
            </a:r>
            <a:r>
              <a:rPr lang="pt-PT" dirty="0"/>
              <a:t>Se João nasceu em solo brasileiro então ele é um cidadão brasileiro.</a:t>
            </a:r>
          </a:p>
          <a:p>
            <a:pPr>
              <a:lnSpc>
                <a:spcPct val="100000"/>
              </a:lnSpc>
            </a:pPr>
            <a:r>
              <a:rPr lang="pt-PT" dirty="0"/>
              <a:t>Exemplo 29:</a:t>
            </a:r>
          </a:p>
          <a:p>
            <a:pPr marL="265113" indent="0">
              <a:lnSpc>
                <a:spcPct val="100000"/>
              </a:lnSpc>
              <a:buNone/>
            </a:pPr>
            <a:r>
              <a:rPr lang="pt-PT" dirty="0" smtClean="0"/>
              <a:t>Converta </a:t>
            </a:r>
            <a:r>
              <a:rPr lang="pt-PT" dirty="0"/>
              <a:t>uma condição necessária para a forma se–então</a:t>
            </a:r>
          </a:p>
          <a:p>
            <a:pPr lvl="1">
              <a:lnSpc>
                <a:spcPct val="100000"/>
              </a:lnSpc>
            </a:pPr>
            <a:r>
              <a:rPr lang="pt-PT" dirty="0" smtClean="0"/>
              <a:t>João </a:t>
            </a:r>
            <a:r>
              <a:rPr lang="pt-PT" dirty="0"/>
              <a:t>ter 35 anos é uma condição necessária para ser presidente do Brasil.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 smtClean="0">
                <a:sym typeface="Wingdings" panose="05000000000000000000" pitchFamily="2" charset="2"/>
              </a:rPr>
              <a:t></a:t>
            </a:r>
            <a:r>
              <a:rPr lang="pt-PT" dirty="0" smtClean="0"/>
              <a:t> </a:t>
            </a:r>
            <a:r>
              <a:rPr lang="pt-PT" dirty="0"/>
              <a:t>Se João não tem 35 anos então ele não pode ser presidente do Brasil.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 smtClean="0">
                <a:sym typeface="Wingdings" panose="05000000000000000000" pitchFamily="2" charset="2"/>
              </a:rPr>
              <a:t></a:t>
            </a:r>
            <a:r>
              <a:rPr lang="pt-PT" dirty="0" smtClean="0"/>
              <a:t> </a:t>
            </a:r>
            <a:r>
              <a:rPr lang="pt-PT" dirty="0"/>
              <a:t>Se João pode ser o presidente do Brasil então ele já tem pelo menos 35  anos.</a:t>
            </a:r>
          </a:p>
          <a:p>
            <a:pPr>
              <a:lnSpc>
                <a:spcPct val="10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9165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Argumentos válidos e inválidos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428750"/>
                <a:ext cx="10439400" cy="509169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pt-PT" dirty="0" smtClean="0"/>
                  <a:t>Alguns factos sobre argumentos do ponto de vista da matemática e da lógica: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Um argumento não é uma disputa.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Um argumento é uma sequência de comandos que termina numa  conclusão.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Um argumento ser válido significa que a conclusão pode ser obtida  necessariamente das afirmações que precedem.</a:t>
                </a:r>
              </a:p>
              <a:p>
                <a:pPr>
                  <a:lnSpc>
                    <a:spcPct val="110000"/>
                  </a:lnSpc>
                </a:pPr>
                <a:endParaRPr lang="pt-PT" dirty="0" smtClean="0"/>
              </a:p>
              <a:p>
                <a:pPr>
                  <a:lnSpc>
                    <a:spcPct val="110000"/>
                  </a:lnSpc>
                </a:pPr>
                <a:r>
                  <a:rPr lang="pt-PT" dirty="0"/>
                  <a:t>D</a:t>
                </a:r>
                <a:r>
                  <a:rPr lang="pt-PT" dirty="0" smtClean="0"/>
                  <a:t>efinição (</a:t>
                </a:r>
                <a:r>
                  <a:rPr lang="pt-PT" dirty="0"/>
                  <a:t>Argumento</a:t>
                </a:r>
                <a:r>
                  <a:rPr lang="pt-PT" dirty="0" smtClean="0"/>
                  <a:t>):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Um argumento é uma sequência de afirmações.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Todas as afirmações, excepto a última, são chamadas de premissas ou  suposições ou hipóteses.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A última afirmação é chamada de conclusão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pt-PT" dirty="0" smtClean="0"/>
                  <a:t>O </a:t>
                </a:r>
                <a:r>
                  <a:rPr lang="pt-PT" dirty="0"/>
                  <a:t>símbolo </a:t>
                </a:r>
                <a14:m>
                  <m:oMath xmlns:m="http://schemas.openxmlformats.org/officeDocument/2006/math">
                    <m:r>
                      <a:rPr lang="pt-PT" sz="3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pt-PT" dirty="0" smtClean="0"/>
                  <a:t>, </a:t>
                </a:r>
                <a:r>
                  <a:rPr lang="pt-PT" dirty="0"/>
                  <a:t>que é lido como </a:t>
                </a:r>
                <a:r>
                  <a:rPr lang="pt-PT" dirty="0" smtClean="0"/>
                  <a:t>“de </a:t>
                </a:r>
                <a:r>
                  <a:rPr lang="pt-PT" dirty="0"/>
                  <a:t>onde se conclui” é normalmente  colocado antes da conclusão</a:t>
                </a:r>
                <a:r>
                  <a:rPr lang="pt-PT" dirty="0" smtClean="0"/>
                  <a:t>.</a:t>
                </a: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428750"/>
                <a:ext cx="10439400" cy="5091691"/>
              </a:xfrm>
              <a:blipFill>
                <a:blip r:embed="rId3"/>
                <a:stretch>
                  <a:fillRect l="-1576" t="-4187" b="-59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63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1480"/>
            <a:ext cx="10515600" cy="892175"/>
          </a:xfrm>
        </p:spPr>
        <p:txBody>
          <a:bodyPr/>
          <a:lstStyle/>
          <a:p>
            <a:r>
              <a:rPr lang="pt-PT" dirty="0"/>
              <a:t>Argumentos válidos e inválidos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86425" y="1371601"/>
                <a:ext cx="8337901" cy="3117272"/>
              </a:xfrm>
              <a:solidFill>
                <a:schemeClr val="accent6">
                  <a:lumMod val="20000"/>
                  <a:lumOff val="80000"/>
                  <a:alpha val="44000"/>
                </a:schemeClr>
              </a:solidFill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t-PT" sz="2400" dirty="0"/>
                  <a:t>Exemplo 30:</a:t>
                </a:r>
              </a:p>
              <a:p>
                <a:pPr marL="265113" indent="0">
                  <a:lnSpc>
                    <a:spcPct val="120000"/>
                  </a:lnSpc>
                  <a:buNone/>
                </a:pPr>
                <a:r>
                  <a:rPr lang="pt-PT" sz="2400" dirty="0"/>
                  <a:t>Se Sócrates é um ser humano então Sócrates é mortal;  Sócrates é um ser humano;</a:t>
                </a:r>
              </a:p>
              <a:p>
                <a:pPr marL="26511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pt-PT" sz="2400" dirty="0" smtClean="0"/>
                  <a:t>Sócrates </a:t>
                </a:r>
                <a:r>
                  <a:rPr lang="pt-PT" sz="2400" dirty="0"/>
                  <a:t>é </a:t>
                </a:r>
                <a:r>
                  <a:rPr lang="pt-PT" sz="2400" dirty="0" smtClean="0"/>
                  <a:t>mortal</a:t>
                </a:r>
              </a:p>
              <a:p>
                <a:pPr marL="265113" indent="0">
                  <a:lnSpc>
                    <a:spcPct val="120000"/>
                  </a:lnSpc>
                  <a:buNone/>
                </a:pPr>
                <a:r>
                  <a:rPr lang="pt-PT" sz="2400" dirty="0"/>
                  <a:t>É conveniente pensar em 𝑝 e 𝑞 como variáveis que podem ser  substituídas por argumentos.</a:t>
                </a:r>
              </a:p>
              <a:p>
                <a:pPr marL="265113" indent="0">
                  <a:lnSpc>
                    <a:spcPct val="120000"/>
                  </a:lnSpc>
                  <a:buNone/>
                </a:pPr>
                <a:endParaRPr lang="pt-PT" sz="2400" dirty="0" smtClean="0"/>
              </a:p>
              <a:p>
                <a:pPr marL="265113" indent="0">
                  <a:lnSpc>
                    <a:spcPct val="120000"/>
                  </a:lnSpc>
                  <a:buNone/>
                </a:pPr>
                <a:endParaRPr lang="pt-PT" sz="2400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425" y="1371601"/>
                <a:ext cx="8337901" cy="3117272"/>
              </a:xfrm>
              <a:blipFill>
                <a:blip r:embed="rId2"/>
                <a:stretch>
                  <a:fillRect l="-1974" t="-5479" b="-33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9424327" y="2223173"/>
                <a:ext cx="2438399" cy="1705467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  <a:alpha val="28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  <a:alpha val="54000"/>
                    </a:schemeClr>
                  </a:gs>
                </a:gsLst>
              </a:gra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t-PT" sz="2000" dirty="0"/>
                  <a:t>Forma simbólica: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pt-PT" sz="2000" dirty="0"/>
                  <a:t>Se </a:t>
                </a:r>
                <a14:m>
                  <m:oMath xmlns:m="http://schemas.openxmlformats.org/officeDocument/2006/math">
                    <m:r>
                      <a:rPr lang="pt-PT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000" dirty="0"/>
                  <a:t> então </a:t>
                </a:r>
                <a14:m>
                  <m:oMath xmlns:m="http://schemas.openxmlformats.org/officeDocument/2006/math">
                    <m:r>
                      <a:rPr lang="pt-PT" sz="20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000" dirty="0"/>
                  <a:t>; 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pt-PT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000" dirty="0"/>
                  <a:t>;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pt-PT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000" dirty="0"/>
                  <a:t>.</a:t>
                </a: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27" y="2223173"/>
                <a:ext cx="2438399" cy="1705467"/>
              </a:xfrm>
              <a:prstGeom prst="rect">
                <a:avLst/>
              </a:prstGeom>
              <a:blipFill>
                <a:blip r:embed="rId3"/>
                <a:stretch>
                  <a:fillRect l="-2743" b="-214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/>
          <p:cNvSpPr/>
          <p:nvPr/>
        </p:nvSpPr>
        <p:spPr>
          <a:xfrm>
            <a:off x="1086425" y="4689018"/>
            <a:ext cx="10051472" cy="1929246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2400" dirty="0"/>
              <a:t>A forma de um argumento é válida sse para todas as combinações de argumentos que levam a premissas  verdadeiras então a conclusão também é verdadeira.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pt-PT" sz="2000" dirty="0"/>
              <a:t>A verdade da conclusão é obtida analisando os valores-verdade da forma  lógica em si.</a:t>
            </a:r>
          </a:p>
        </p:txBody>
      </p:sp>
    </p:spTree>
    <p:extLst>
      <p:ext uri="{BB962C8B-B14F-4D97-AF65-F5344CB8AC3E}">
        <p14:creationId xmlns:p14="http://schemas.microsoft.com/office/powerpoint/2010/main" val="155362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02755"/>
            <a:ext cx="10852447" cy="892175"/>
          </a:xfrm>
        </p:spPr>
        <p:txBody>
          <a:bodyPr>
            <a:noAutofit/>
          </a:bodyPr>
          <a:lstStyle/>
          <a:p>
            <a:r>
              <a:rPr lang="pt-PT" dirty="0"/>
              <a:t>Argumentos válidos e inválidos: </a:t>
            </a:r>
            <a:r>
              <a:rPr lang="pt-PT" dirty="0" smtClean="0"/>
              <a:t>Como </a:t>
            </a:r>
            <a:r>
              <a:rPr lang="pt-PT" dirty="0"/>
              <a:t>analisar a validade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01477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PT" dirty="0"/>
              <a:t>A validade da forma de um argumento pode ser feita seguindo os seguintes  passos:</a:t>
            </a:r>
          </a:p>
          <a:p>
            <a:pPr marL="623888" indent="-35877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t-PT" dirty="0"/>
              <a:t>Identifique as premissas e conclusão do argumento.</a:t>
            </a:r>
          </a:p>
          <a:p>
            <a:pPr marL="623888" indent="-35877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t-PT" dirty="0"/>
              <a:t>Construa a tabela da verdade identificando as colunas das premissas e da  conclusão.</a:t>
            </a:r>
          </a:p>
          <a:p>
            <a:pPr marL="623888" indent="-35877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t-PT" dirty="0"/>
              <a:t>Identifique as linhas onde todas as premissas são verdadeiras (linhas </a:t>
            </a:r>
            <a:r>
              <a:rPr lang="pt-PT" dirty="0" smtClean="0"/>
              <a:t>críticas</a:t>
            </a:r>
            <a:r>
              <a:rPr lang="pt-PT" dirty="0"/>
              <a:t>).</a:t>
            </a:r>
          </a:p>
          <a:p>
            <a:pPr marL="623888" indent="-35877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t-PT" dirty="0"/>
              <a:t>Para cada linha crítica verifique se a conclusão do argumento é verdadeira.  </a:t>
            </a:r>
            <a:endParaRPr lang="pt-PT" dirty="0" smtClean="0"/>
          </a:p>
          <a:p>
            <a:pPr marL="623888" indent="0">
              <a:lnSpc>
                <a:spcPct val="110000"/>
              </a:lnSpc>
              <a:buSzPct val="100000"/>
              <a:buFont typeface="+mj-lt"/>
              <a:buAutoNum type="alphaLcParenR"/>
            </a:pPr>
            <a:r>
              <a:rPr lang="pt-PT" dirty="0"/>
              <a:t> </a:t>
            </a:r>
            <a:r>
              <a:rPr lang="pt-PT" dirty="0" smtClean="0"/>
              <a:t>Se </a:t>
            </a:r>
            <a:r>
              <a:rPr lang="pt-PT" dirty="0"/>
              <a:t>for para todas as linhas críticas então a forma do argumento </a:t>
            </a:r>
            <a:r>
              <a:rPr lang="pt-PT" dirty="0" smtClean="0"/>
              <a:t>é válida</a:t>
            </a:r>
            <a:r>
              <a:rPr lang="pt-PT" dirty="0"/>
              <a:t>.</a:t>
            </a:r>
          </a:p>
          <a:p>
            <a:pPr marL="623888" indent="0">
              <a:lnSpc>
                <a:spcPct val="110000"/>
              </a:lnSpc>
              <a:buSzPct val="100000"/>
              <a:buFont typeface="+mj-lt"/>
              <a:buAutoNum type="alphaLcParenR"/>
            </a:pPr>
            <a:r>
              <a:rPr lang="pt-PT" dirty="0"/>
              <a:t> </a:t>
            </a:r>
            <a:r>
              <a:rPr lang="pt-PT" dirty="0" smtClean="0"/>
              <a:t>Se </a:t>
            </a:r>
            <a:r>
              <a:rPr lang="pt-PT" dirty="0"/>
              <a:t>existir pelo menos uma linha crítica com conclusão falsa então a forma do argumento é inválida</a:t>
            </a:r>
            <a:r>
              <a:rPr lang="pt-PT" dirty="0" smtClean="0"/>
              <a:t>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695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dirty="0"/>
              <a:t>Forma de um Argumento × Seu Conteúdo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85316" y="1428750"/>
                <a:ext cx="10015671" cy="4748213"/>
              </a:xfrm>
            </p:spPr>
            <p:txBody>
              <a:bodyPr>
                <a:noAutofit/>
              </a:bodyPr>
              <a:lstStyle/>
              <a:p>
                <a:r>
                  <a:rPr lang="pt-PT" sz="2000" dirty="0" smtClean="0"/>
                  <a:t>Exemplo 1:</a:t>
                </a:r>
              </a:p>
              <a:p>
                <a:pPr marL="457200" lvl="1" indent="0">
                  <a:buNone/>
                </a:pPr>
                <a:r>
                  <a:rPr lang="pt-PT" sz="2000" b="1" dirty="0"/>
                  <a:t>se</a:t>
                </a:r>
                <a:r>
                  <a:rPr lang="pt-PT" sz="2000" dirty="0"/>
                  <a:t>  a sintaxe de um programa está </a:t>
                </a:r>
                <a:r>
                  <a:rPr lang="pt-PT" sz="2000" dirty="0" smtClean="0"/>
                  <a:t>errada   </a:t>
                </a:r>
                <a:r>
                  <a:rPr lang="pt-PT" sz="2000" b="1" dirty="0" smtClean="0"/>
                  <a:t>ou</a:t>
                </a:r>
                <a:endParaRPr lang="pt-PT" sz="2000" b="1" dirty="0"/>
              </a:p>
              <a:p>
                <a:pPr marL="457200" lvl="1" indent="0">
                  <a:buNone/>
                </a:pPr>
                <a:r>
                  <a:rPr lang="pt-PT" sz="2000" b="1" dirty="0"/>
                  <a:t>se</a:t>
                </a:r>
                <a:r>
                  <a:rPr lang="pt-PT" sz="2000" dirty="0"/>
                  <a:t> a execução do programa resulta em divisão por zero</a:t>
                </a:r>
              </a:p>
              <a:p>
                <a:pPr marL="457200" lvl="1" indent="0">
                  <a:buNone/>
                </a:pPr>
                <a:r>
                  <a:rPr lang="pt-PT" sz="2000" b="1" dirty="0"/>
                  <a:t>então</a:t>
                </a:r>
                <a:r>
                  <a:rPr lang="pt-PT" sz="2000" dirty="0"/>
                  <a:t> o computador irá gerar uma mensagem de erro</a:t>
                </a:r>
                <a:r>
                  <a:rPr lang="pt-PT" sz="2000" dirty="0" smtClean="0"/>
                  <a:t>.</a:t>
                </a:r>
              </a:p>
              <a:p>
                <a:pPr marL="457200" lvl="1" indent="0">
                  <a:buNone/>
                </a:pPr>
                <a:endParaRPr lang="pt-PT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sz="1600" i="1" spc="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</m:oMath>
                </a14:m>
                <a:r>
                  <a:rPr lang="pt-PT" sz="1800" spc="15" dirty="0">
                    <a:latin typeface="Arial"/>
                    <a:cs typeface="Arial"/>
                  </a:rPr>
                  <a:t>Computador não gera mensagem de </a:t>
                </a:r>
                <a:r>
                  <a:rPr lang="pt-PT" sz="1800" spc="15" dirty="0" smtClean="0">
                    <a:latin typeface="Arial"/>
                    <a:cs typeface="Arial"/>
                  </a:rPr>
                  <a:t>erro</a:t>
                </a:r>
              </a:p>
              <a:p>
                <a:pPr marL="1371600" lvl="3" indent="0">
                  <a:buNone/>
                </a:pPr>
                <a:r>
                  <a:rPr lang="pt-PT" sz="1200" dirty="0" smtClean="0"/>
                  <a:t>		</a:t>
                </a:r>
                <a:r>
                  <a:rPr lang="pt-PT" sz="2400" dirty="0" smtClean="0"/>
                  <a:t>⇓</a:t>
                </a:r>
                <a:endParaRPr lang="pt-PT" sz="1200" dirty="0"/>
              </a:p>
              <a:p>
                <a:pPr marL="0" indent="0">
                  <a:buNone/>
                </a:pPr>
                <a:r>
                  <a:rPr lang="pt-PT" sz="2000" dirty="0" smtClean="0"/>
                  <a:t>		Sintaxe </a:t>
                </a:r>
                <a:r>
                  <a:rPr lang="pt-PT" sz="2000" dirty="0"/>
                  <a:t>do programa está </a:t>
                </a:r>
                <a:r>
                  <a:rPr lang="pt-PT" sz="2000" dirty="0" smtClean="0"/>
                  <a:t>correcta </a:t>
                </a:r>
                <a:r>
                  <a:rPr lang="pt-PT" sz="2000" b="1" dirty="0" smtClean="0"/>
                  <a:t>e</a:t>
                </a:r>
                <a:endParaRPr lang="pt-PT" sz="2000" b="1" dirty="0"/>
              </a:p>
              <a:p>
                <a:pPr marL="0" indent="0">
                  <a:buNone/>
                </a:pPr>
                <a:r>
                  <a:rPr lang="pt-PT" sz="2000" dirty="0" smtClean="0"/>
                  <a:t>		Execução </a:t>
                </a:r>
                <a:r>
                  <a:rPr lang="pt-PT" sz="2000" dirty="0"/>
                  <a:t>do programa não resulta em divisão por zero</a:t>
                </a:r>
                <a:r>
                  <a:rPr lang="pt-PT" sz="2000" dirty="0" smtClean="0"/>
                  <a:t>.</a:t>
                </a:r>
              </a:p>
              <a:p>
                <a:r>
                  <a:rPr lang="pt-PT" sz="2000" dirty="0"/>
                  <a:t>Exemplo 2:</a:t>
                </a:r>
              </a:p>
              <a:p>
                <a:pPr marL="0" indent="0">
                  <a:buNone/>
                </a:pPr>
                <a:r>
                  <a:rPr lang="pt-PT" sz="2000" dirty="0" smtClean="0"/>
                  <a:t>	</a:t>
                </a:r>
                <a:r>
                  <a:rPr lang="pt-PT" sz="2000" b="1" dirty="0" smtClean="0"/>
                  <a:t>se</a:t>
                </a:r>
                <a:r>
                  <a:rPr lang="pt-PT" sz="2000" dirty="0" smtClean="0"/>
                  <a:t>  </a:t>
                </a:r>
                <a14:m>
                  <m:oMath xmlns:m="http://schemas.openxmlformats.org/officeDocument/2006/math"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	 | 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&lt;−2 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pt-PT" sz="2000" dirty="0"/>
              </a:p>
              <a:p>
                <a:pPr marL="0" indent="0">
                  <a:buNone/>
                </a:pPr>
                <a:r>
                  <a:rPr lang="pt-PT" sz="2000" dirty="0" smtClean="0"/>
                  <a:t>	</a:t>
                </a:r>
                <a:r>
                  <a:rPr lang="pt-PT" sz="2000" b="1" dirty="0" smtClean="0"/>
                  <a:t>então</a:t>
                </a:r>
                <a:r>
                  <a:rPr lang="pt-PT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pt-PT" sz="2000" dirty="0"/>
                  <a:t>.</a:t>
                </a:r>
              </a:p>
              <a:p>
                <a:pPr marL="0" indent="0">
                  <a:buNone/>
                </a:pPr>
                <a:r>
                  <a:rPr lang="pt-PT" sz="2000" dirty="0" smtClean="0"/>
                  <a:t>	</a:t>
                </a:r>
                <a14:m>
                  <m:oMath xmlns:m="http://schemas.openxmlformats.org/officeDocument/2006/math">
                    <m:r>
                      <a:rPr lang="pt-PT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pt-PT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pt-PT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000" i="1" dirty="0" smtClean="0">
                        <a:latin typeface="Cambria Math" panose="02040503050406030204" pitchFamily="18" charset="0"/>
                      </a:rPr>
                      <m:t> ≥−2 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000" i="1" dirty="0">
                        <a:latin typeface="Cambria Math" panose="02040503050406030204" pitchFamily="18" charset="0"/>
                      </a:rPr>
                      <m:t> ≤ 2</m:t>
                    </m:r>
                  </m:oMath>
                </a14:m>
                <a:r>
                  <a:rPr lang="pt-PT" sz="2000" dirty="0"/>
                  <a:t>.</a:t>
                </a:r>
              </a:p>
              <a:p>
                <a:endParaRPr lang="pt-PT" sz="20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316" y="1428750"/>
                <a:ext cx="10015671" cy="4748213"/>
              </a:xfrm>
              <a:blipFill>
                <a:blip r:embed="rId2"/>
                <a:stretch>
                  <a:fillRect l="-1217" t="-4236" b="-35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835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Argumentos válidos e inválidos:  Como analisar a validade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1006801"/>
          </a:xfrm>
        </p:spPr>
        <p:txBody>
          <a:bodyPr/>
          <a:lstStyle/>
          <a:p>
            <a:r>
              <a:rPr lang="pt-PT" dirty="0"/>
              <a:t>Exemplo 31:</a:t>
            </a:r>
          </a:p>
          <a:p>
            <a:pPr marL="0" indent="0">
              <a:buNone/>
            </a:pPr>
            <a:r>
              <a:rPr lang="pt-PT" dirty="0"/>
              <a:t>Tabela da verdade:</a:t>
            </a:r>
          </a:p>
          <a:p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997009" y="6105409"/>
            <a:ext cx="9437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Todas as linhas </a:t>
            </a:r>
            <a:r>
              <a:rPr lang="pt-PT" dirty="0" smtClean="0"/>
              <a:t>excepto </a:t>
            </a:r>
            <a:r>
              <a:rPr lang="pt-PT" dirty="0"/>
              <a:t>as linhas críticas são irrelevantes para verificar a  validade de um argumento.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010581"/>
                  </p:ext>
                </p:extLst>
              </p:nvPr>
            </p:nvGraphicFramePr>
            <p:xfrm>
              <a:off x="4297868" y="1755511"/>
              <a:ext cx="6036959" cy="39713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14">
                      <a:extLst>
                        <a:ext uri="{9D8B030D-6E8A-4147-A177-3AD203B41FA5}">
                          <a16:colId xmlns:a16="http://schemas.microsoft.com/office/drawing/2014/main" val="1187917483"/>
                        </a:ext>
                      </a:extLst>
                    </a:gridCol>
                    <a:gridCol w="374695">
                      <a:extLst>
                        <a:ext uri="{9D8B030D-6E8A-4147-A177-3AD203B41FA5}">
                          <a16:colId xmlns:a16="http://schemas.microsoft.com/office/drawing/2014/main" val="4223910292"/>
                        </a:ext>
                      </a:extLst>
                    </a:gridCol>
                    <a:gridCol w="440328">
                      <a:extLst>
                        <a:ext uri="{9D8B030D-6E8A-4147-A177-3AD203B41FA5}">
                          <a16:colId xmlns:a16="http://schemas.microsoft.com/office/drawing/2014/main" val="186247910"/>
                        </a:ext>
                      </a:extLst>
                    </a:gridCol>
                    <a:gridCol w="355918">
                      <a:extLst>
                        <a:ext uri="{9D8B030D-6E8A-4147-A177-3AD203B41FA5}">
                          <a16:colId xmlns:a16="http://schemas.microsoft.com/office/drawing/2014/main" val="4118527563"/>
                        </a:ext>
                      </a:extLst>
                    </a:gridCol>
                    <a:gridCol w="314643">
                      <a:extLst>
                        <a:ext uri="{9D8B030D-6E8A-4147-A177-3AD203B41FA5}">
                          <a16:colId xmlns:a16="http://schemas.microsoft.com/office/drawing/2014/main" val="502379163"/>
                        </a:ext>
                      </a:extLst>
                    </a:gridCol>
                    <a:gridCol w="817118">
                      <a:extLst>
                        <a:ext uri="{9D8B030D-6E8A-4147-A177-3AD203B41FA5}">
                          <a16:colId xmlns:a16="http://schemas.microsoft.com/office/drawing/2014/main" val="312958176"/>
                        </a:ext>
                      </a:extLst>
                    </a:gridCol>
                    <a:gridCol w="1436144">
                      <a:extLst>
                        <a:ext uri="{9D8B030D-6E8A-4147-A177-3AD203B41FA5}">
                          <a16:colId xmlns:a16="http://schemas.microsoft.com/office/drawing/2014/main" val="1097340050"/>
                        </a:ext>
                      </a:extLst>
                    </a:gridCol>
                    <a:gridCol w="673239">
                      <a:extLst>
                        <a:ext uri="{9D8B030D-6E8A-4147-A177-3AD203B41FA5}">
                          <a16:colId xmlns:a16="http://schemas.microsoft.com/office/drawing/2014/main" val="3233707214"/>
                        </a:ext>
                      </a:extLst>
                    </a:gridCol>
                    <a:gridCol w="1169960">
                      <a:extLst>
                        <a:ext uri="{9D8B030D-6E8A-4147-A177-3AD203B41FA5}">
                          <a16:colId xmlns:a16="http://schemas.microsoft.com/office/drawing/2014/main" val="1434062021"/>
                        </a:ext>
                      </a:extLst>
                    </a:gridCol>
                  </a:tblGrid>
                  <a:tr h="370840">
                    <a:tc gridSpan="6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853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b="0" dirty="0" smtClean="0">
                                    <a:latin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smtClean="0">
                                    <a:latin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pt-PT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07207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8643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7060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228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6280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8945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90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699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353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010581"/>
                  </p:ext>
                </p:extLst>
              </p:nvPr>
            </p:nvGraphicFramePr>
            <p:xfrm>
              <a:off x="4297868" y="1755511"/>
              <a:ext cx="6036959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14">
                      <a:extLst>
                        <a:ext uri="{9D8B030D-6E8A-4147-A177-3AD203B41FA5}">
                          <a16:colId xmlns:a16="http://schemas.microsoft.com/office/drawing/2014/main" val="1187917483"/>
                        </a:ext>
                      </a:extLst>
                    </a:gridCol>
                    <a:gridCol w="374695">
                      <a:extLst>
                        <a:ext uri="{9D8B030D-6E8A-4147-A177-3AD203B41FA5}">
                          <a16:colId xmlns:a16="http://schemas.microsoft.com/office/drawing/2014/main" val="4223910292"/>
                        </a:ext>
                      </a:extLst>
                    </a:gridCol>
                    <a:gridCol w="440328">
                      <a:extLst>
                        <a:ext uri="{9D8B030D-6E8A-4147-A177-3AD203B41FA5}">
                          <a16:colId xmlns:a16="http://schemas.microsoft.com/office/drawing/2014/main" val="186247910"/>
                        </a:ext>
                      </a:extLst>
                    </a:gridCol>
                    <a:gridCol w="355918">
                      <a:extLst>
                        <a:ext uri="{9D8B030D-6E8A-4147-A177-3AD203B41FA5}">
                          <a16:colId xmlns:a16="http://schemas.microsoft.com/office/drawing/2014/main" val="4118527563"/>
                        </a:ext>
                      </a:extLst>
                    </a:gridCol>
                    <a:gridCol w="314643">
                      <a:extLst>
                        <a:ext uri="{9D8B030D-6E8A-4147-A177-3AD203B41FA5}">
                          <a16:colId xmlns:a16="http://schemas.microsoft.com/office/drawing/2014/main" val="502379163"/>
                        </a:ext>
                      </a:extLst>
                    </a:gridCol>
                    <a:gridCol w="817118">
                      <a:extLst>
                        <a:ext uri="{9D8B030D-6E8A-4147-A177-3AD203B41FA5}">
                          <a16:colId xmlns:a16="http://schemas.microsoft.com/office/drawing/2014/main" val="312958176"/>
                        </a:ext>
                      </a:extLst>
                    </a:gridCol>
                    <a:gridCol w="1436144">
                      <a:extLst>
                        <a:ext uri="{9D8B030D-6E8A-4147-A177-3AD203B41FA5}">
                          <a16:colId xmlns:a16="http://schemas.microsoft.com/office/drawing/2014/main" val="1097340050"/>
                        </a:ext>
                      </a:extLst>
                    </a:gridCol>
                    <a:gridCol w="673239">
                      <a:extLst>
                        <a:ext uri="{9D8B030D-6E8A-4147-A177-3AD203B41FA5}">
                          <a16:colId xmlns:a16="http://schemas.microsoft.com/office/drawing/2014/main" val="3233707214"/>
                        </a:ext>
                      </a:extLst>
                    </a:gridCol>
                    <a:gridCol w="1169960">
                      <a:extLst>
                        <a:ext uri="{9D8B030D-6E8A-4147-A177-3AD203B41FA5}">
                          <a16:colId xmlns:a16="http://schemas.microsoft.com/office/drawing/2014/main" val="1434062021"/>
                        </a:ext>
                      </a:extLst>
                    </a:gridCol>
                  </a:tblGrid>
                  <a:tr h="370840">
                    <a:tc gridSpan="6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853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8889" t="-108197" r="-109027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542" t="-108197" r="-123050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3462" t="-108197" r="-1296154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8060" t="-108197" r="-402985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2766" t="-108197" r="-12978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19820" t="-108197" r="-174775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6146" t="-108197" r="-1042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207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8643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7060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228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6280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8945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90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699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3539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3483833" y="5599994"/>
            <a:ext cx="8027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Para todas linhas críticas a conclusão é verdadeira. Logo, o </a:t>
            </a:r>
            <a:r>
              <a:rPr lang="pt-PT" dirty="0" smtClean="0"/>
              <a:t>argumento </a:t>
            </a:r>
            <a:r>
              <a:rPr lang="pt-PT" dirty="0"/>
              <a:t>é válido.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406197" y="2601841"/>
                <a:ext cx="1630318" cy="936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 ∨ (</m:t>
                      </m:r>
                      <m:r>
                        <a:rPr lang="pt-PT" i="1" spc="-10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lang="pt-PT" i="1" spc="-10" dirty="0">
                          <a:latin typeface="Cambria Math" panose="02040503050406030204" pitchFamily="18" charset="0"/>
                          <a:cs typeface="Times New Roman"/>
                        </a:rPr>
                        <m:t> ∨ </m:t>
                      </m:r>
                      <m:r>
                        <a:rPr lang="pt-PT" i="1" spc="90" dirty="0">
                          <a:latin typeface="Cambria Math" panose="02040503050406030204" pitchFamily="18" charset="0"/>
                          <a:cs typeface="Times New Roman"/>
                        </a:rPr>
                        <m:t>𝑟</m:t>
                      </m:r>
                      <m:r>
                        <a:rPr lang="pt-PT" i="1" spc="90" dirty="0" smtClean="0">
                          <a:latin typeface="Cambria Math" panose="02040503050406030204" pitchFamily="18" charset="0"/>
                          <a:cs typeface="LM Sans Quot 8"/>
                        </a:rPr>
                        <m:t>)</m:t>
                      </m:r>
                      <m:r>
                        <a:rPr lang="pt-PT" i="1" spc="90" dirty="0" smtClean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spc="90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dirty="0">
                    <a:latin typeface="Arial"/>
                    <a:cs typeface="Arial"/>
                  </a:rPr>
                  <a:t>;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  <a:cs typeface="Arial"/>
                        </a:rPr>
                        <m:t> ∨ 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97" y="2601841"/>
                <a:ext cx="1630318" cy="936154"/>
              </a:xfrm>
              <a:prstGeom prst="rect">
                <a:avLst/>
              </a:prstGeom>
              <a:blipFill>
                <a:blip r:embed="rId3"/>
                <a:stretch>
                  <a:fillRect b="-32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42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Argumentos válidos e inválidos:  Como analisar a validade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00965"/>
            <a:ext cx="10515600" cy="487652"/>
          </a:xfrm>
        </p:spPr>
        <p:txBody>
          <a:bodyPr>
            <a:normAutofit/>
          </a:bodyPr>
          <a:lstStyle/>
          <a:p>
            <a:r>
              <a:rPr lang="pt-PT" sz="2400" dirty="0"/>
              <a:t>Exemplo </a:t>
            </a:r>
            <a:r>
              <a:rPr lang="pt-PT" sz="2400" dirty="0" smtClean="0"/>
              <a:t>33: Tabela da verdade:</a:t>
            </a:r>
            <a:endParaRPr lang="pt-PT" sz="2400" dirty="0"/>
          </a:p>
          <a:p>
            <a:endParaRPr lang="pt-P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3116993"/>
                  </p:ext>
                </p:extLst>
              </p:nvPr>
            </p:nvGraphicFramePr>
            <p:xfrm>
              <a:off x="3050853" y="1788617"/>
              <a:ext cx="6930634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2983">
                      <a:extLst>
                        <a:ext uri="{9D8B030D-6E8A-4147-A177-3AD203B41FA5}">
                          <a16:colId xmlns:a16="http://schemas.microsoft.com/office/drawing/2014/main" val="1187917483"/>
                        </a:ext>
                      </a:extLst>
                    </a:gridCol>
                    <a:gridCol w="447235">
                      <a:extLst>
                        <a:ext uri="{9D8B030D-6E8A-4147-A177-3AD203B41FA5}">
                          <a16:colId xmlns:a16="http://schemas.microsoft.com/office/drawing/2014/main" val="4223910292"/>
                        </a:ext>
                      </a:extLst>
                    </a:gridCol>
                    <a:gridCol w="362055">
                      <a:extLst>
                        <a:ext uri="{9D8B030D-6E8A-4147-A177-3AD203B41FA5}">
                          <a16:colId xmlns:a16="http://schemas.microsoft.com/office/drawing/2014/main" val="186247910"/>
                        </a:ext>
                      </a:extLst>
                    </a:gridCol>
                    <a:gridCol w="424821">
                      <a:extLst>
                        <a:ext uri="{9D8B030D-6E8A-4147-A177-3AD203B41FA5}">
                          <a16:colId xmlns:a16="http://schemas.microsoft.com/office/drawing/2014/main" val="4118527563"/>
                        </a:ext>
                      </a:extLst>
                    </a:gridCol>
                    <a:gridCol w="375558">
                      <a:extLst>
                        <a:ext uri="{9D8B030D-6E8A-4147-A177-3AD203B41FA5}">
                          <a16:colId xmlns:a16="http://schemas.microsoft.com/office/drawing/2014/main" val="502379163"/>
                        </a:ext>
                      </a:extLst>
                    </a:gridCol>
                    <a:gridCol w="1305914">
                      <a:extLst>
                        <a:ext uri="{9D8B030D-6E8A-4147-A177-3AD203B41FA5}">
                          <a16:colId xmlns:a16="http://schemas.microsoft.com/office/drawing/2014/main" val="1097340050"/>
                        </a:ext>
                      </a:extLst>
                    </a:gridCol>
                    <a:gridCol w="1136052">
                      <a:extLst>
                        <a:ext uri="{9D8B030D-6E8A-4147-A177-3AD203B41FA5}">
                          <a16:colId xmlns:a16="http://schemas.microsoft.com/office/drawing/2014/main" val="2591122453"/>
                        </a:ext>
                      </a:extLst>
                    </a:gridCol>
                    <a:gridCol w="1136052">
                      <a:extLst>
                        <a:ext uri="{9D8B030D-6E8A-4147-A177-3AD203B41FA5}">
                          <a16:colId xmlns:a16="http://schemas.microsoft.com/office/drawing/2014/main" val="3233707214"/>
                        </a:ext>
                      </a:extLst>
                    </a:gridCol>
                    <a:gridCol w="1199964">
                      <a:extLst>
                        <a:ext uri="{9D8B030D-6E8A-4147-A177-3AD203B41FA5}">
                          <a16:colId xmlns:a16="http://schemas.microsoft.com/office/drawing/2014/main" val="143406202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853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pt-PT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07207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8643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7060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228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6280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8945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490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6699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1353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3116993"/>
                  </p:ext>
                </p:extLst>
              </p:nvPr>
            </p:nvGraphicFramePr>
            <p:xfrm>
              <a:off x="3050853" y="1788617"/>
              <a:ext cx="6930634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2983">
                      <a:extLst>
                        <a:ext uri="{9D8B030D-6E8A-4147-A177-3AD203B41FA5}">
                          <a16:colId xmlns:a16="http://schemas.microsoft.com/office/drawing/2014/main" val="1187917483"/>
                        </a:ext>
                      </a:extLst>
                    </a:gridCol>
                    <a:gridCol w="447235">
                      <a:extLst>
                        <a:ext uri="{9D8B030D-6E8A-4147-A177-3AD203B41FA5}">
                          <a16:colId xmlns:a16="http://schemas.microsoft.com/office/drawing/2014/main" val="4223910292"/>
                        </a:ext>
                      </a:extLst>
                    </a:gridCol>
                    <a:gridCol w="362055">
                      <a:extLst>
                        <a:ext uri="{9D8B030D-6E8A-4147-A177-3AD203B41FA5}">
                          <a16:colId xmlns:a16="http://schemas.microsoft.com/office/drawing/2014/main" val="186247910"/>
                        </a:ext>
                      </a:extLst>
                    </a:gridCol>
                    <a:gridCol w="424821">
                      <a:extLst>
                        <a:ext uri="{9D8B030D-6E8A-4147-A177-3AD203B41FA5}">
                          <a16:colId xmlns:a16="http://schemas.microsoft.com/office/drawing/2014/main" val="4118527563"/>
                        </a:ext>
                      </a:extLst>
                    </a:gridCol>
                    <a:gridCol w="375558">
                      <a:extLst>
                        <a:ext uri="{9D8B030D-6E8A-4147-A177-3AD203B41FA5}">
                          <a16:colId xmlns:a16="http://schemas.microsoft.com/office/drawing/2014/main" val="502379163"/>
                        </a:ext>
                      </a:extLst>
                    </a:gridCol>
                    <a:gridCol w="1305914">
                      <a:extLst>
                        <a:ext uri="{9D8B030D-6E8A-4147-A177-3AD203B41FA5}">
                          <a16:colId xmlns:a16="http://schemas.microsoft.com/office/drawing/2014/main" val="1097340050"/>
                        </a:ext>
                      </a:extLst>
                    </a:gridCol>
                    <a:gridCol w="1136052">
                      <a:extLst>
                        <a:ext uri="{9D8B030D-6E8A-4147-A177-3AD203B41FA5}">
                          <a16:colId xmlns:a16="http://schemas.microsoft.com/office/drawing/2014/main" val="2591122453"/>
                        </a:ext>
                      </a:extLst>
                    </a:gridCol>
                    <a:gridCol w="1136052">
                      <a:extLst>
                        <a:ext uri="{9D8B030D-6E8A-4147-A177-3AD203B41FA5}">
                          <a16:colId xmlns:a16="http://schemas.microsoft.com/office/drawing/2014/main" val="3233707214"/>
                        </a:ext>
                      </a:extLst>
                    </a:gridCol>
                    <a:gridCol w="1199964">
                      <a:extLst>
                        <a:ext uri="{9D8B030D-6E8A-4147-A177-3AD203B41FA5}">
                          <a16:colId xmlns:a16="http://schemas.microsoft.com/office/drawing/2014/main" val="143406202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853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271" t="-108197" r="-155593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7143" t="-108197" r="-1211429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8689" t="-108197" r="-1290164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64186" t="-108197" r="-26604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5376" t="-108197" r="-20752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3209" t="-108197" r="-10641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665" t="-108197" r="-1015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207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8643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7060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228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6280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8945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490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6699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13539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838200" y="2435891"/>
                <a:ext cx="1674497" cy="1608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2400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sz="2400" i="1" spc="114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pt-PT" sz="2400" i="1" spc="-10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lang="pt-PT" sz="2400" b="0" i="1" spc="-10" dirty="0" smtClean="0">
                          <a:latin typeface="Cambria Math" panose="02040503050406030204" pitchFamily="18" charset="0"/>
                          <a:cs typeface="Times New Roman"/>
                        </a:rPr>
                        <m:t>;</m:t>
                      </m:r>
                      <m:r>
                        <a:rPr lang="pt-PT" sz="2400" i="1" spc="-10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pt-PT" sz="2400" i="1" spc="-10" dirty="0" smtClean="0">
                  <a:latin typeface="Cambria Math" panose="02040503050406030204" pitchFamily="18" charset="0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400" b="0" i="0" spc="114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ejaVu Sans Condensed"/>
                        </a:rPr>
                        <m:t>q</m:t>
                      </m:r>
                      <m:r>
                        <a:rPr lang="pt-PT" sz="2400" i="1" spc="114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pt-PT" sz="2400" i="1" spc="90" dirty="0">
                          <a:latin typeface="Cambria Math" panose="02040503050406030204" pitchFamily="18" charset="0"/>
                          <a:cs typeface="Times New Roman"/>
                        </a:rPr>
                        <m:t>𝑟</m:t>
                      </m:r>
                      <m:r>
                        <a:rPr lang="pt-PT" sz="2400" i="1" spc="90" dirty="0" smtClean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sz="2400" spc="90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14:m>
                  <m:oMath xmlns:m="http://schemas.openxmlformats.org/officeDocument/2006/math">
                    <m:r>
                      <a:rPr lang="pt-PT" sz="2400" b="0" i="1" dirty="0" smtClean="0">
                        <a:latin typeface="Cambria Math" panose="02040503050406030204" pitchFamily="18" charset="0"/>
                        <a:cs typeface="Arial"/>
                      </a:rPr>
                      <m:t>𝑟</m:t>
                    </m:r>
                    <m:r>
                      <a:rPr lang="pt-PT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→</m:t>
                    </m:r>
                    <m:r>
                      <a:rPr lang="pt-PT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pt-PT" sz="2400" dirty="0">
                    <a:latin typeface="Arial"/>
                    <a:cs typeface="Arial"/>
                  </a:rPr>
                  <a:t>;</a:t>
                </a:r>
              </a:p>
              <a:p>
                <a:pPr marL="12700">
                  <a:spcBef>
                    <a:spcPts val="130"/>
                  </a:spcBef>
                </a:pPr>
                <a14:m>
                  <m:oMath xmlns:m="http://schemas.openxmlformats.org/officeDocument/2006/math"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sz="2400" dirty="0" smtClean="0"/>
                  <a:t>.</a:t>
                </a:r>
                <a:endParaRPr lang="pt-PT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5891"/>
                <a:ext cx="1674497" cy="1608133"/>
              </a:xfrm>
              <a:prstGeom prst="rect">
                <a:avLst/>
              </a:prstGeom>
              <a:blipFill>
                <a:blip r:embed="rId3"/>
                <a:stretch>
                  <a:fillRect l="-365" r="-4745" b="-72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1187866" y="5625476"/>
            <a:ext cx="10165934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110" marR="5080" indent="-360045">
              <a:lnSpc>
                <a:spcPct val="119200"/>
              </a:lnSpc>
              <a:spcBef>
                <a:spcPts val="2615"/>
              </a:spcBef>
            </a:pPr>
            <a:r>
              <a:rPr lang="pt-PT" spc="-10" dirty="0">
                <a:latin typeface="Arial"/>
                <a:cs typeface="Arial"/>
              </a:rPr>
              <a:t>Existem duas linhas críticas, uma delas com conclusão falsa. Logo, o  argumento é inválido.</a:t>
            </a:r>
          </a:p>
        </p:txBody>
      </p:sp>
    </p:spTree>
    <p:extLst>
      <p:ext uri="{BB962C8B-B14F-4D97-AF65-F5344CB8AC3E}">
        <p14:creationId xmlns:p14="http://schemas.microsoft.com/office/powerpoint/2010/main" val="2210812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60026"/>
            <a:ext cx="10515600" cy="892175"/>
          </a:xfrm>
        </p:spPr>
        <p:txBody>
          <a:bodyPr/>
          <a:lstStyle/>
          <a:p>
            <a:r>
              <a:rPr lang="pt-PT" dirty="0"/>
              <a:t>Argumentos válidos: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48582" y="1428750"/>
                <a:ext cx="10405217" cy="5100237"/>
              </a:xfrm>
            </p:spPr>
            <p:txBody>
              <a:bodyPr>
                <a:normAutofit/>
              </a:bodyPr>
              <a:lstStyle/>
              <a:p>
                <a:r>
                  <a:rPr lang="pt-PT" sz="2400" dirty="0"/>
                  <a:t>Seja o seguinte argumento: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;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;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pt-PT" dirty="0" smtClean="0"/>
              </a:p>
              <a:p>
                <a:r>
                  <a:rPr lang="pt-PT" sz="2400" dirty="0"/>
                  <a:t>e um exemplo dessa forma: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 o último dígito de um </a:t>
                </a:r>
                <a:r>
                  <a:rPr lang="pt-PT" dirty="0" smtClean="0"/>
                  <a:t>nº </a:t>
                </a:r>
                <a:r>
                  <a:rPr lang="pt-PT" dirty="0"/>
                  <a:t>é 0 então este </a:t>
                </a:r>
                <a:r>
                  <a:rPr lang="pt-PT" dirty="0" smtClean="0"/>
                  <a:t>nº </a:t>
                </a:r>
                <a:r>
                  <a:rPr lang="pt-PT" dirty="0"/>
                  <a:t>é divisível por </a:t>
                </a:r>
                <a:r>
                  <a:rPr lang="pt-PT" dirty="0" smtClean="0"/>
                  <a:t>10. O </a:t>
                </a:r>
                <a:r>
                  <a:rPr lang="pt-PT" dirty="0"/>
                  <a:t>último dígito deste </a:t>
                </a:r>
                <a:r>
                  <a:rPr lang="pt-PT" dirty="0" smtClean="0"/>
                  <a:t>nº </a:t>
                </a:r>
                <a:r>
                  <a:rPr lang="pt-PT" dirty="0"/>
                  <a:t>é </a:t>
                </a:r>
                <a:r>
                  <a:rPr lang="pt-PT" dirty="0" smtClean="0"/>
                  <a:t>0.</a:t>
                </a:r>
              </a:p>
              <a:p>
                <a:pPr marL="457200" lvl="1" indent="0">
                  <a:buNone/>
                </a:pPr>
                <a:r>
                  <a:rPr lang="pt-PT" dirty="0" smtClean="0"/>
                  <a:t>Portanto, este nº é </a:t>
                </a:r>
                <a:r>
                  <a:rPr lang="pt-PT" dirty="0"/>
                  <a:t>divisível por 10.</a:t>
                </a:r>
              </a:p>
              <a:p>
                <a:r>
                  <a:rPr lang="pt-PT" sz="2400" dirty="0"/>
                  <a:t>Um argumento válido que tem essa forma é chamado de </a:t>
                </a:r>
                <a:r>
                  <a:rPr lang="pt-PT" sz="2400" b="1" u="sng" dirty="0"/>
                  <a:t>modus </a:t>
                </a:r>
                <a:r>
                  <a:rPr lang="pt-PT" sz="2400" b="1" u="sng" dirty="0" smtClean="0"/>
                  <a:t>ponens</a:t>
                </a:r>
                <a:r>
                  <a:rPr lang="pt-PT" sz="2400" dirty="0" smtClean="0"/>
                  <a:t> em </a:t>
                </a:r>
                <a:r>
                  <a:rPr lang="pt-PT" sz="2400" dirty="0"/>
                  <a:t>Latim e que significa “</a:t>
                </a:r>
                <a:r>
                  <a:rPr lang="pt-PT" sz="2400" b="1" dirty="0"/>
                  <a:t>método de afirmar</a:t>
                </a:r>
                <a:r>
                  <a:rPr lang="pt-PT" sz="2400" dirty="0"/>
                  <a:t>.”</a:t>
                </a:r>
              </a:p>
              <a:p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8582" y="1428750"/>
                <a:ext cx="10405217" cy="5100237"/>
              </a:xfrm>
              <a:blipFill>
                <a:blip r:embed="rId3"/>
                <a:stretch>
                  <a:fillRect l="-1641" t="-4898" r="-7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31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Argumentos válidos: Modus Ponens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1"/>
            <a:ext cx="10515600" cy="562420"/>
          </a:xfrm>
        </p:spPr>
        <p:txBody>
          <a:bodyPr/>
          <a:lstStyle/>
          <a:p>
            <a:r>
              <a:rPr lang="pt-PT" dirty="0"/>
              <a:t>Exemplo </a:t>
            </a:r>
            <a:r>
              <a:rPr lang="pt-PT" dirty="0" smtClean="0"/>
              <a:t>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971372" y="2101161"/>
                <a:ext cx="3028060" cy="1664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pt-PT" spc="-5" dirty="0">
                    <a:latin typeface="Arial"/>
                    <a:cs typeface="Arial"/>
                  </a:rPr>
                  <a:t>Forma </a:t>
                </a:r>
                <a:r>
                  <a:rPr lang="pt-PT" dirty="0">
                    <a:latin typeface="Arial"/>
                    <a:cs typeface="Arial"/>
                  </a:rPr>
                  <a:t>do</a:t>
                </a:r>
                <a:r>
                  <a:rPr lang="pt-PT" spc="-55" dirty="0">
                    <a:latin typeface="Arial"/>
                    <a:cs typeface="Arial"/>
                  </a:rPr>
                  <a:t> </a:t>
                </a:r>
                <a:r>
                  <a:rPr lang="pt-PT" dirty="0">
                    <a:latin typeface="Arial"/>
                    <a:cs typeface="Arial"/>
                  </a:rPr>
                  <a:t>argumento:</a:t>
                </a:r>
              </a:p>
              <a:p>
                <a:pPr marL="445134">
                  <a:lnSpc>
                    <a:spcPct val="100000"/>
                  </a:lnSpc>
                  <a:spcBef>
                    <a:spcPts val="505"/>
                  </a:spcBef>
                </a:pPr>
                <a:r>
                  <a:rPr lang="pt-PT" sz="2000" i="1" spc="80" dirty="0">
                    <a:latin typeface="Times New Roman"/>
                    <a:cs typeface="Times New Roman"/>
                  </a:rPr>
                  <a:t>p </a:t>
                </a:r>
                <a:r>
                  <a:rPr lang="pt-PT" sz="2000" i="1" spc="635" dirty="0">
                    <a:latin typeface="DejaVu Sans Condensed"/>
                    <a:cs typeface="DejaVu Sans Condensed"/>
                  </a:rPr>
                  <a:t>→</a:t>
                </a:r>
                <a:r>
                  <a:rPr lang="pt-PT" sz="2000" i="1" spc="25" dirty="0">
                    <a:latin typeface="DejaVu Sans Condensed"/>
                    <a:cs typeface="DejaVu Sans Condensed"/>
                  </a:rPr>
                  <a:t> </a:t>
                </a:r>
                <a:r>
                  <a:rPr lang="pt-PT" sz="2000" i="1" spc="20" dirty="0">
                    <a:latin typeface="Times New Roman"/>
                    <a:cs typeface="Times New Roman"/>
                  </a:rPr>
                  <a:t>q</a:t>
                </a:r>
                <a:r>
                  <a:rPr lang="pt-PT" sz="2000" spc="20" dirty="0">
                    <a:latin typeface="Arial"/>
                    <a:cs typeface="Arial"/>
                  </a:rPr>
                  <a:t>;</a:t>
                </a:r>
                <a:endParaRPr lang="pt-PT" sz="2000" dirty="0">
                  <a:latin typeface="Arial"/>
                  <a:cs typeface="Arial"/>
                </a:endParaRPr>
              </a:p>
              <a:p>
                <a:pPr marL="445134">
                  <a:lnSpc>
                    <a:spcPct val="100000"/>
                  </a:lnSpc>
                  <a:spcBef>
                    <a:spcPts val="1150"/>
                  </a:spcBef>
                </a:pPr>
                <a:r>
                  <a:rPr lang="pt-PT" sz="2000" i="1" spc="45" dirty="0">
                    <a:latin typeface="Times New Roman"/>
                    <a:cs typeface="Times New Roman"/>
                  </a:rPr>
                  <a:t>p</a:t>
                </a:r>
                <a:r>
                  <a:rPr lang="pt-PT" sz="2000" spc="45" dirty="0" smtClean="0">
                    <a:latin typeface="Arial"/>
                    <a:cs typeface="Arial"/>
                  </a:rPr>
                  <a:t>;</a:t>
                </a:r>
              </a:p>
              <a:p>
                <a:pPr marL="445134">
                  <a:lnSpc>
                    <a:spcPct val="1000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r>
                      <a:rPr lang="pt-PT" sz="2000" i="1" spc="3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∴</m:t>
                    </m:r>
                  </m:oMath>
                </a14:m>
                <a:r>
                  <a:rPr lang="pt-PT" sz="2000" i="1" spc="35" dirty="0" smtClean="0">
                    <a:latin typeface="Times New Roman"/>
                    <a:cs typeface="Times New Roman"/>
                  </a:rPr>
                  <a:t>q</a:t>
                </a:r>
                <a:endParaRPr lang="pt-PT"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72" y="2101161"/>
                <a:ext cx="3028060" cy="1664558"/>
              </a:xfrm>
              <a:prstGeom prst="rect">
                <a:avLst/>
              </a:prstGeom>
              <a:blipFill>
                <a:blip r:embed="rId2"/>
                <a:stretch>
                  <a:fillRect l="-1207" t="-2198" b="-586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15972"/>
                  </p:ext>
                </p:extLst>
              </p:nvPr>
            </p:nvGraphicFramePr>
            <p:xfrm>
              <a:off x="5390497" y="2769373"/>
              <a:ext cx="384762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90634">
                      <a:extLst>
                        <a:ext uri="{9D8B030D-6E8A-4147-A177-3AD203B41FA5}">
                          <a16:colId xmlns:a16="http://schemas.microsoft.com/office/drawing/2014/main" val="3512455483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15972"/>
                  </p:ext>
                </p:extLst>
              </p:nvPr>
            </p:nvGraphicFramePr>
            <p:xfrm>
              <a:off x="5390497" y="2769373"/>
              <a:ext cx="384762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90634">
                      <a:extLst>
                        <a:ext uri="{9D8B030D-6E8A-4147-A177-3AD203B41FA5}">
                          <a16:colId xmlns:a16="http://schemas.microsoft.com/office/drawing/2014/main" val="3512455483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32692" t="-108197" r="-88653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79032" t="-108197" r="-64354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60959" t="-108197" r="-17328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614516" t="-108197" r="-30806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234392" t="-108197" r="-1058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742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Argumentos válidos: Modus </a:t>
            </a:r>
            <a:r>
              <a:rPr lang="pt-PT" dirty="0" smtClean="0"/>
              <a:t>Tollens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pt-PT" dirty="0"/>
                  <a:t>Seja o seguinte argumento:</a:t>
                </a:r>
              </a:p>
              <a:p>
                <a:pPr marL="1143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sz="2900" b="1" dirty="0">
                  <a:solidFill>
                    <a:srgbClr val="C00000"/>
                  </a:solidFill>
                </a:endParaRPr>
              </a:p>
              <a:p>
                <a:pPr marL="1143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sz="2900" b="1" dirty="0">
                  <a:solidFill>
                    <a:srgbClr val="C00000"/>
                  </a:solidFill>
                </a:endParaRPr>
              </a:p>
              <a:p>
                <a:pPr marL="1143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pt-PT" sz="29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pt-PT" sz="2900" b="1" dirty="0" smtClean="0">
                  <a:solidFill>
                    <a:srgbClr val="C00000"/>
                  </a:solidFill>
                </a:endParaRPr>
              </a:p>
              <a:p>
                <a:pPr marL="265113" indent="0">
                  <a:buNone/>
                </a:pPr>
                <a:r>
                  <a:rPr lang="pt-PT" dirty="0"/>
                  <a:t>e um exemplo dessa forma: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 Zeus é humano então Zeus é mortal</a:t>
                </a:r>
                <a:r>
                  <a:rPr lang="pt-PT" dirty="0" smtClean="0"/>
                  <a:t>.		(1)</a:t>
                </a:r>
                <a:endParaRPr lang="pt-PT" dirty="0"/>
              </a:p>
              <a:p>
                <a:pPr marL="457200" lvl="1" indent="0">
                  <a:buNone/>
                </a:pPr>
                <a:r>
                  <a:rPr lang="pt-PT" dirty="0"/>
                  <a:t>Zeus não é mortal</a:t>
                </a:r>
                <a:r>
                  <a:rPr lang="pt-PT" dirty="0" smtClean="0"/>
                  <a:t>. 				(2)</a:t>
                </a:r>
                <a:endParaRPr lang="pt-PT" dirty="0"/>
              </a:p>
              <a:p>
                <a:pPr marL="457200" lvl="1" indent="0">
                  <a:buNone/>
                </a:pPr>
                <a:r>
                  <a:rPr lang="pt-PT" dirty="0" smtClean="0"/>
                  <a:t>Portanto, Zeus </a:t>
                </a:r>
                <a:r>
                  <a:rPr lang="pt-PT" dirty="0"/>
                  <a:t>não é humano.</a:t>
                </a:r>
              </a:p>
              <a:p>
                <a:r>
                  <a:rPr lang="pt-PT" dirty="0"/>
                  <a:t>Suponha que as afirmações (1) e (2) sejam verdadeiras.</a:t>
                </a:r>
              </a:p>
              <a:p>
                <a:pPr lvl="1"/>
                <a:r>
                  <a:rPr lang="pt-PT" dirty="0" smtClean="0"/>
                  <a:t>Zeus </a:t>
                </a:r>
                <a:r>
                  <a:rPr lang="pt-PT" dirty="0"/>
                  <a:t>deve ser necessariamente não-humano?</a:t>
                </a:r>
              </a:p>
              <a:p>
                <a:pPr lvl="1"/>
                <a:r>
                  <a:rPr lang="pt-PT" dirty="0" smtClean="0"/>
                  <a:t>Sim</a:t>
                </a:r>
                <a:r>
                  <a:rPr lang="pt-PT" dirty="0"/>
                  <a:t>!</a:t>
                </a:r>
              </a:p>
              <a:p>
                <a:pPr lvl="1"/>
                <a:r>
                  <a:rPr lang="pt-PT" dirty="0" smtClean="0"/>
                  <a:t>Porque </a:t>
                </a:r>
                <a:r>
                  <a:rPr lang="pt-PT" dirty="0"/>
                  <a:t>se Zeus fosse humano então de acordo com (1) ele seria mortal.</a:t>
                </a:r>
              </a:p>
              <a:p>
                <a:pPr lvl="1"/>
                <a:r>
                  <a:rPr lang="pt-PT" dirty="0" smtClean="0"/>
                  <a:t>Mas </a:t>
                </a:r>
                <a:r>
                  <a:rPr lang="pt-PT" dirty="0"/>
                  <a:t>por (2) ele não é mortal.</a:t>
                </a:r>
              </a:p>
              <a:p>
                <a:pPr lvl="1"/>
                <a:r>
                  <a:rPr lang="pt-PT" dirty="0" smtClean="0"/>
                  <a:t>Dessa </a:t>
                </a:r>
                <a:r>
                  <a:rPr lang="pt-PT" dirty="0"/>
                  <a:t>forma, Zeus não pode ser humano.</a:t>
                </a:r>
              </a:p>
              <a:p>
                <a:r>
                  <a:rPr lang="pt-PT" dirty="0"/>
                  <a:t>Um argumento válido que tem essa forma é chamado de </a:t>
                </a:r>
                <a:r>
                  <a:rPr lang="pt-PT" b="1" u="sng" dirty="0"/>
                  <a:t>modus tollens</a:t>
                </a:r>
                <a:r>
                  <a:rPr lang="pt-PT" dirty="0"/>
                  <a:t> em  Latim e que significa “</a:t>
                </a:r>
                <a:r>
                  <a:rPr lang="pt-PT" b="1" dirty="0"/>
                  <a:t>método de negar</a:t>
                </a:r>
                <a:r>
                  <a:rPr lang="pt-PT" dirty="0"/>
                  <a:t>.”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5777" r="-464" b="-15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763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Argumentos válidos: 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PT" dirty="0"/>
                  <a:t>Exemplo 35: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 existem mais pássaros que ninhos</a:t>
                </a:r>
              </a:p>
              <a:p>
                <a:pPr marL="457200" lvl="1" indent="0">
                  <a:buNone/>
                </a:pPr>
                <a:r>
                  <a:rPr lang="pt-PT" dirty="0"/>
                  <a:t>então dois pássaros terão que chocar no mesmo ninho;</a:t>
                </a:r>
              </a:p>
              <a:p>
                <a:pPr marL="457200" lvl="1" indent="0">
                  <a:buNone/>
                </a:pPr>
                <a:r>
                  <a:rPr lang="pt-PT" dirty="0"/>
                  <a:t>Existem mais pássaros que </a:t>
                </a:r>
                <a:r>
                  <a:rPr lang="pt-PT" dirty="0" smtClean="0"/>
                  <a:t>ninhos;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pt-PT" dirty="0" smtClean="0"/>
                  <a:t> dois </a:t>
                </a:r>
                <a:r>
                  <a:rPr lang="pt-PT" dirty="0"/>
                  <a:t>pássaros chocam no mesmo ninho.</a:t>
                </a:r>
              </a:p>
              <a:p>
                <a:pPr marL="0" indent="0">
                  <a:buNone/>
                </a:pPr>
                <a:r>
                  <a:rPr lang="pt-PT" dirty="0" smtClean="0"/>
                  <a:t>	</a:t>
                </a:r>
                <a:r>
                  <a:rPr lang="pt-P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De acordo com modus ponens.</a:t>
                </a:r>
              </a:p>
              <a:p>
                <a:r>
                  <a:rPr lang="pt-PT" dirty="0"/>
                  <a:t>Exemplo 36: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 este </a:t>
                </a:r>
                <a:r>
                  <a:rPr lang="pt-PT" dirty="0" smtClean="0"/>
                  <a:t>nº </a:t>
                </a:r>
                <a:r>
                  <a:rPr lang="pt-PT" dirty="0"/>
                  <a:t>é divisível por 6  então o </a:t>
                </a:r>
                <a:r>
                  <a:rPr lang="pt-PT" dirty="0" smtClean="0"/>
                  <a:t>nº </a:t>
                </a:r>
                <a:r>
                  <a:rPr lang="pt-PT" dirty="0"/>
                  <a:t>é divisível por 2;</a:t>
                </a:r>
              </a:p>
              <a:p>
                <a:pPr marL="457200" lvl="1" indent="0">
                  <a:buNone/>
                </a:pPr>
                <a:r>
                  <a:rPr lang="pt-PT" dirty="0"/>
                  <a:t>Este </a:t>
                </a:r>
                <a:r>
                  <a:rPr lang="pt-PT" dirty="0" smtClean="0"/>
                  <a:t>nº </a:t>
                </a:r>
                <a:r>
                  <a:rPr lang="pt-PT" dirty="0"/>
                  <a:t>não é divisível por 2;</a:t>
                </a:r>
              </a:p>
              <a:p>
                <a:pPr marL="457200" lvl="1" indent="0">
                  <a:buNone/>
                </a:pPr>
                <a:r>
                  <a:rPr lang="pt-PT" dirty="0" smtClean="0"/>
                  <a:t>Portanto, este nº não </a:t>
                </a:r>
                <a:r>
                  <a:rPr lang="pt-PT" dirty="0"/>
                  <a:t>é divisível por </a:t>
                </a:r>
                <a:r>
                  <a:rPr lang="pt-PT" dirty="0" smtClean="0"/>
                  <a:t>6.</a:t>
                </a:r>
              </a:p>
              <a:p>
                <a:pPr marL="0" indent="0"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</m:oMath>
                </a14:m>
                <a:r>
                  <a:rPr lang="pt-PT" dirty="0" smtClean="0"/>
                  <a:t> </a:t>
                </a:r>
                <a:r>
                  <a:rPr lang="pt-PT" dirty="0"/>
                  <a:t>De acordo com modus tollens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706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332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Outras formas de argumentos válidos:  Adição disjuntiva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605149"/>
          </a:xfrm>
        </p:spPr>
        <p:txBody>
          <a:bodyPr/>
          <a:lstStyle/>
          <a:p>
            <a:r>
              <a:rPr lang="pt-PT" dirty="0"/>
              <a:t>As formas de </a:t>
            </a:r>
            <a:r>
              <a:rPr lang="pt-PT" dirty="0" smtClean="0"/>
              <a:t>argumentos a seguir são válidas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157194" y="2033899"/>
                <a:ext cx="96071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130"/>
                  </a:spcBef>
                  <a:buAutoNum type="alphaLcParenR"/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p</a:t>
                </a:r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∨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194" y="2033899"/>
                <a:ext cx="960712" cy="646331"/>
              </a:xfrm>
              <a:prstGeom prst="rect">
                <a:avLst/>
              </a:prstGeom>
              <a:blipFill>
                <a:blip r:embed="rId2"/>
                <a:stretch>
                  <a:fillRect l="-3185" t="-5660" b="-37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138394" y="2033899"/>
                <a:ext cx="9958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b) q</a:t>
                </a:r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∨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94" y="2033899"/>
                <a:ext cx="995850" cy="646331"/>
              </a:xfrm>
              <a:prstGeom prst="rect">
                <a:avLst/>
              </a:prstGeom>
              <a:blipFill>
                <a:blip r:embed="rId3"/>
                <a:stretch>
                  <a:fillRect l="-4294" t="-5660" b="-37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5754"/>
                  </p:ext>
                </p:extLst>
              </p:nvPr>
            </p:nvGraphicFramePr>
            <p:xfrm>
              <a:off x="6945831" y="2357064"/>
              <a:ext cx="373505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115462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5754"/>
                  </p:ext>
                </p:extLst>
              </p:nvPr>
            </p:nvGraphicFramePr>
            <p:xfrm>
              <a:off x="6945831" y="2357064"/>
              <a:ext cx="373505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115462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32692" t="-108197" r="-85192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79032" t="-108197" r="-61451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23684" t="-108197" r="-1005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24868" t="-108197" r="-105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663723" y="5069602"/>
                <a:ext cx="10121070" cy="13839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2400" dirty="0"/>
                  <a:t>Essas duas formas servem para fazer generalizações, i.e</a:t>
                </a:r>
                <a:r>
                  <a:rPr lang="pt-PT" sz="2400" dirty="0" smtClean="0"/>
                  <a:t>., se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/>
                  <a:t> é verdadeiro — caso (a) — então mais genericamente </a:t>
                </a:r>
                <a14:m>
                  <m:oMath xmlns:m="http://schemas.openxmlformats.org/officeDocument/2006/math">
                    <m:r>
                      <a:rPr lang="pt-PT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400" dirty="0" smtClean="0"/>
                  <a:t> </a:t>
                </a:r>
                <a:r>
                  <a:rPr lang="pt-PT" sz="2400" dirty="0"/>
                  <a:t>é verdadeiro  para qualquer afirmação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400" dirty="0"/>
                  <a:t>.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23" y="5069602"/>
                <a:ext cx="10121070" cy="1383969"/>
              </a:xfrm>
              <a:prstGeom prst="rect">
                <a:avLst/>
              </a:prstGeom>
              <a:blipFill>
                <a:blip r:embed="rId5"/>
                <a:stretch>
                  <a:fillRect l="-1687" t="-180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020320" y="3083673"/>
                <a:ext cx="2517213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Forma do argumento: 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p</a:t>
                </a:r>
                <a:r>
                  <a:rPr lang="pt-PT" spc="5" dirty="0">
                    <a:latin typeface="Arial"/>
                    <a:cs typeface="Arial"/>
                  </a:rPr>
                  <a:t>;</a:t>
                </a:r>
                <a:endParaRPr lang="pt-PT" spc="5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∨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20" y="3083673"/>
                <a:ext cx="2517213" cy="936154"/>
              </a:xfrm>
              <a:prstGeom prst="rect">
                <a:avLst/>
              </a:prstGeom>
              <a:blipFill>
                <a:blip r:embed="rId6"/>
                <a:stretch>
                  <a:fillRect l="-1699" t="-3922" r="-728" b="-32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241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Simplificação conjuntiva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605149"/>
          </a:xfrm>
        </p:spPr>
        <p:txBody>
          <a:bodyPr/>
          <a:lstStyle/>
          <a:p>
            <a:r>
              <a:rPr lang="pt-PT" dirty="0"/>
              <a:t>As formas de </a:t>
            </a:r>
            <a:r>
              <a:rPr lang="pt-PT" dirty="0" smtClean="0"/>
              <a:t>argumentos a seguir são válidas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157194" y="2033899"/>
                <a:ext cx="11104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55600" indent="-342900">
                  <a:spcBef>
                    <a:spcPts val="130"/>
                  </a:spcBef>
                  <a:buFontTx/>
                  <a:buAutoNum type="alphaLcParenR"/>
                  <a:tabLst>
                    <a:tab pos="879475" algn="l"/>
                  </a:tabLst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∧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194" y="2033899"/>
                <a:ext cx="1110432" cy="646331"/>
              </a:xfrm>
              <a:prstGeom prst="rect">
                <a:avLst/>
              </a:prstGeom>
              <a:blipFill>
                <a:blip r:embed="rId2"/>
                <a:stretch>
                  <a:fillRect l="-3297" t="-5660" r="-3846" b="-37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138394" y="2033899"/>
                <a:ext cx="10450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b)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∧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94" y="2033899"/>
                <a:ext cx="1045030" cy="646331"/>
              </a:xfrm>
              <a:prstGeom prst="rect">
                <a:avLst/>
              </a:prstGeom>
              <a:blipFill>
                <a:blip r:embed="rId3"/>
                <a:stretch>
                  <a:fillRect l="-4094" t="-5660" r="-4678" b="-37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696366"/>
                  </p:ext>
                </p:extLst>
              </p:nvPr>
            </p:nvGraphicFramePr>
            <p:xfrm>
              <a:off x="6945831" y="2357064"/>
              <a:ext cx="373505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115462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𝑝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∧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696366"/>
                  </p:ext>
                </p:extLst>
              </p:nvPr>
            </p:nvGraphicFramePr>
            <p:xfrm>
              <a:off x="6945831" y="2357064"/>
              <a:ext cx="373505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78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35215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04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115462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1152648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32692" t="-108197" r="-85192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79032" t="-108197" r="-61451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123684" t="-108197" r="-1005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4"/>
                          <a:stretch>
                            <a:fillRect l="-224868" t="-108197" r="-105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663723" y="5069602"/>
                <a:ext cx="10121070" cy="13839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2400" dirty="0"/>
                  <a:t>Essas duas formas servem para fazer </a:t>
                </a:r>
                <a:r>
                  <a:rPr lang="pt-PT" sz="2400" dirty="0" smtClean="0"/>
                  <a:t>particularizações</a:t>
                </a:r>
                <a:r>
                  <a:rPr lang="pt-PT" sz="2400" dirty="0"/>
                  <a:t>, i.e</a:t>
                </a:r>
                <a:r>
                  <a:rPr lang="pt-PT" sz="2400" dirty="0" smtClean="0"/>
                  <a:t>., se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/>
                  <a:t> </a:t>
                </a:r>
                <a:r>
                  <a:rPr lang="pt-PT" sz="2400" dirty="0" smtClean="0"/>
                  <a:t>e </a:t>
                </a:r>
                <a14:m>
                  <m:oMath xmlns:m="http://schemas.openxmlformats.org/officeDocument/2006/math">
                    <m:r>
                      <a:rPr lang="pt-PT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sz="2400" dirty="0" smtClean="0"/>
                  <a:t> são verdadeiros </a:t>
                </a:r>
                <a:r>
                  <a:rPr lang="pt-PT" sz="2400" dirty="0"/>
                  <a:t>então </a:t>
                </a:r>
                <a:r>
                  <a:rPr lang="pt-PT" sz="2400" dirty="0" smtClean="0"/>
                  <a:t>em paticular </a:t>
                </a:r>
                <a14:m>
                  <m:oMath xmlns:m="http://schemas.openxmlformats.org/officeDocument/2006/math">
                    <m:r>
                      <a:rPr lang="pt-PT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sz="2400" dirty="0" smtClean="0"/>
                  <a:t> </a:t>
                </a:r>
                <a:r>
                  <a:rPr lang="pt-PT" sz="2400" dirty="0"/>
                  <a:t>é verdadeiro </a:t>
                </a:r>
                <a:r>
                  <a:rPr lang="pt-PT" sz="2400" dirty="0" smtClean="0"/>
                  <a:t>— para o caso </a:t>
                </a:r>
                <a:r>
                  <a:rPr lang="pt-PT" sz="2400" dirty="0"/>
                  <a:t>(a</a:t>
                </a:r>
                <a:r>
                  <a:rPr lang="pt-PT" sz="2400" dirty="0" smtClean="0"/>
                  <a:t>).</a:t>
                </a:r>
                <a:endParaRPr lang="pt-PT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23" y="5069602"/>
                <a:ext cx="10121070" cy="1383969"/>
              </a:xfrm>
              <a:prstGeom prst="rect">
                <a:avLst/>
              </a:prstGeom>
              <a:blipFill>
                <a:blip r:embed="rId5"/>
                <a:stretch>
                  <a:fillRect l="-1687" t="-180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020320" y="3083673"/>
                <a:ext cx="2517213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Forma do argumento: </a:t>
                </a: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∧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pt-PT" spc="5" dirty="0">
                    <a:latin typeface="Arial"/>
                    <a:cs typeface="Arial"/>
                  </a:rPr>
                  <a:t>;</a:t>
                </a:r>
                <a:endParaRPr lang="pt-PT" spc="5" dirty="0" smtClean="0">
                  <a:latin typeface="Arial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20" y="3083673"/>
                <a:ext cx="2517213" cy="936154"/>
              </a:xfrm>
              <a:prstGeom prst="rect">
                <a:avLst/>
              </a:prstGeom>
              <a:blipFill>
                <a:blip r:embed="rId6"/>
                <a:stretch>
                  <a:fillRect l="-1699" t="-3922" r="-728" b="-32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829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Silogismo disjuntivo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11674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pt-PT" dirty="0">
                <a:solidFill>
                  <a:srgbClr val="C00000"/>
                </a:solidFill>
              </a:rPr>
              <a:t>Silogismo</a:t>
            </a:r>
            <a:r>
              <a:rPr lang="pt-PT" dirty="0"/>
              <a:t> = dedução formal tal que, postas duas premissas, delas se tira  uma conclusão, nelas logicamente implicada</a:t>
            </a:r>
            <a:r>
              <a:rPr lang="pt-PT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pt-PT" dirty="0" smtClean="0"/>
              <a:t>As </a:t>
            </a:r>
            <a:r>
              <a:rPr lang="pt-PT" dirty="0"/>
              <a:t>formas de </a:t>
            </a:r>
            <a:r>
              <a:rPr lang="pt-PT" dirty="0" smtClean="0"/>
              <a:t>argumentos a seguir são válidas.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54786" y="2760507"/>
                <a:ext cx="99822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b="0" dirty="0" smtClean="0">
                    <a:ea typeface="Cambria Math" panose="02040503050406030204" pitchFamily="18" charset="0"/>
                    <a:cs typeface="Arial"/>
                  </a:rPr>
                  <a:t>a)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∨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¬</m:t>
                      </m:r>
                      <m:r>
                        <a:rPr lang="pt-PT" b="0" i="1" spc="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spc="5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86" y="2760507"/>
                <a:ext cx="998222" cy="923330"/>
              </a:xfrm>
              <a:prstGeom prst="rect">
                <a:avLst/>
              </a:prstGeom>
              <a:blipFill>
                <a:blip r:embed="rId2"/>
                <a:stretch>
                  <a:fillRect l="-3659" t="-4636" r="-4878" b="-264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09580"/>
                  </p:ext>
                </p:extLst>
              </p:nvPr>
            </p:nvGraphicFramePr>
            <p:xfrm>
              <a:off x="7022742" y="2978145"/>
              <a:ext cx="377659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21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43119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621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20542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73234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4765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17358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𝑝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∨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¬𝑝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09580"/>
                  </p:ext>
                </p:extLst>
              </p:nvPr>
            </p:nvGraphicFramePr>
            <p:xfrm>
              <a:off x="7022742" y="2978145"/>
              <a:ext cx="377659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21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443119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621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20542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73234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4765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17358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32075" t="-108197" r="-84150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32075" t="-108197" r="-74150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90833" t="-108197" r="-2275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¬𝑝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221244" t="-108197" r="-103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ângulo 7"/>
          <p:cNvSpPr/>
          <p:nvPr/>
        </p:nvSpPr>
        <p:spPr>
          <a:xfrm>
            <a:off x="678262" y="5585156"/>
            <a:ext cx="10121070" cy="111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2400" dirty="0"/>
              <a:t>Essas formas de argumento expressam a situação onde existem somente  duas possibilidades e uma pode ser excluída o que leva ao </a:t>
            </a:r>
            <a:r>
              <a:rPr lang="pt-PT" sz="2400" dirty="0" smtClean="0"/>
              <a:t>facto </a:t>
            </a:r>
            <a:r>
              <a:rPr lang="pt-PT" sz="2400" dirty="0"/>
              <a:t>que a outra  deve prevalecer.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857568" y="3746006"/>
                <a:ext cx="2517213" cy="1502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i="1" spc="80" dirty="0" smtClean="0">
                    <a:latin typeface="Times New Roman"/>
                    <a:cs typeface="Times New Roman"/>
                  </a:rPr>
                  <a:t>Forma do argumento: </a:t>
                </a: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:endParaRPr lang="pt-PT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∨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¬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 algn="ctr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pt-PT" i="1" spc="80" dirty="0" smtClean="0">
                    <a:latin typeface="Times New Roman"/>
                    <a:cs typeface="Times New Roman"/>
                  </a:rPr>
                  <a:t>.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68" y="3746006"/>
                <a:ext cx="2517213" cy="1502976"/>
              </a:xfrm>
              <a:prstGeom prst="rect">
                <a:avLst/>
              </a:prstGeom>
              <a:blipFill>
                <a:blip r:embed="rId4"/>
                <a:stretch>
                  <a:fillRect l="-1695" t="-2439" r="-484" b="-569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424100" y="2785674"/>
                <a:ext cx="100944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b="0" dirty="0" smtClean="0">
                    <a:ea typeface="Cambria Math" panose="02040503050406030204" pitchFamily="18" charset="0"/>
                    <a:cs typeface="Arial"/>
                  </a:rPr>
                  <a:t>b)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𝑝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∨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pt-PT" spc="5" dirty="0" smtClean="0">
                    <a:latin typeface="Arial"/>
                    <a:cs typeface="Arial"/>
                  </a:rPr>
                  <a:t>;</a:t>
                </a: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¬</m:t>
                      </m:r>
                      <m:r>
                        <a:rPr lang="pt-PT" b="0" i="1" spc="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</m:oMath>
                  </m:oMathPara>
                </a14:m>
                <a:endParaRPr lang="pt-PT" b="0" i="1" spc="5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00" y="2785674"/>
                <a:ext cx="1009444" cy="923330"/>
              </a:xfrm>
              <a:prstGeom prst="rect">
                <a:avLst/>
              </a:prstGeom>
              <a:blipFill>
                <a:blip r:embed="rId5"/>
                <a:stretch>
                  <a:fillRect l="-4242" t="-4636" r="-4848" b="-264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589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Silogismo disjuntivo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/>
                  <a:t>Exemplo 37: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Seja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um número inteiro e os seguintes argumentos: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 − 3 = 0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 + 2 = 0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: Um </a:t>
                </a:r>
                <a:r>
                  <a:rPr lang="pt-PT" dirty="0"/>
                  <a:t>dos argumentos pode ser eliminado.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≠−2</m:t>
                    </m:r>
                  </m:oMath>
                </a14:m>
                <a:r>
                  <a:rPr lang="pt-PT" dirty="0"/>
                  <a:t>. Sabe-se que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não é negativo e por essa razão é o  argumento a ser eliminado.</a:t>
                </a:r>
              </a:p>
              <a:p>
                <a:pPr marL="457200" lvl="1" indent="0">
                  <a:buNone/>
                </a:pPr>
                <a:r>
                  <a:rPr lang="pt-PT" dirty="0" smtClean="0"/>
                  <a:t>Portant,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/>
                  <a:t>, de acordo com o silogismo disjuntivo.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06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8392"/>
            <a:ext cx="10515600" cy="720191"/>
          </a:xfrm>
        </p:spPr>
        <p:txBody>
          <a:bodyPr/>
          <a:lstStyle/>
          <a:p>
            <a:r>
              <a:rPr lang="pt-PT" dirty="0"/>
              <a:t>Forma de um Argumento × Seu Conteúdo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99858" y="1428750"/>
                <a:ext cx="10353942" cy="513442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t-PT" dirty="0" smtClean="0"/>
                  <a:t>Nos exemplos, temos que o conteúdo dos argumentos é diferente.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No entanto, a “forma lógica” é a mesma:</a:t>
                </a:r>
                <a:endParaRPr lang="pt-PT" dirty="0" smtClean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se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p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ou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q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pt-PT" b="1" i="1" dirty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ntão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r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3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não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r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 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pt-PT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não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p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e </a:t>
                </a:r>
                <a:r>
                  <a:rPr lang="pt-PT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não</a:t>
                </a:r>
                <a:r>
                  <a:rPr lang="pt-PT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pt-PT" i="1" dirty="0" smtClean="0"/>
                  <a:t>q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Argumentos na forma lógica são normalmente representados por letras  minúsculas do alfabeto.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pt-PT" dirty="0" smtClean="0"/>
                  <a:t>	Exemplo</a:t>
                </a:r>
                <a:r>
                  <a:rPr lang="pt-PT" dirty="0"/>
                  <a:t>: </a:t>
                </a:r>
                <a:r>
                  <a:rPr lang="pt-PT" b="1" i="1" dirty="0">
                    <a:solidFill>
                      <a:schemeClr val="accent2">
                        <a:lumMod val="75000"/>
                      </a:schemeClr>
                    </a:solidFill>
                  </a:rPr>
                  <a:t>p</a:t>
                </a:r>
                <a:r>
                  <a:rPr lang="pt-PT" dirty="0"/>
                  <a:t>, </a:t>
                </a:r>
                <a:r>
                  <a:rPr lang="pt-PT" b="1" i="1" dirty="0">
                    <a:solidFill>
                      <a:schemeClr val="accent2">
                        <a:lumMod val="75000"/>
                      </a:schemeClr>
                    </a:solidFill>
                  </a:rPr>
                  <a:t>q</a:t>
                </a:r>
                <a:r>
                  <a:rPr lang="pt-PT" dirty="0"/>
                  <a:t>, </a:t>
                </a:r>
                <a:r>
                  <a:rPr lang="pt-PT" b="1" i="1" dirty="0">
                    <a:solidFill>
                      <a:schemeClr val="accent2">
                        <a:lumMod val="75000"/>
                      </a:schemeClr>
                    </a:solidFill>
                  </a:rPr>
                  <a:t>r</a:t>
                </a:r>
                <a:r>
                  <a:rPr lang="pt-PT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Em geral, as definições da lógica formal estão de acordo com a lógica  natural ou intuitiva das pessoas de bom senso.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dirty="0"/>
                  <a:t>O formalismo é introduzido para evitar ambiguidade e garantir consistência.</a:t>
                </a:r>
              </a:p>
              <a:p>
                <a:pPr>
                  <a:lnSpc>
                    <a:spcPct val="120000"/>
                  </a:lnSpc>
                </a:pP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9858" y="1428750"/>
                <a:ext cx="10353942" cy="5134420"/>
              </a:xfrm>
              <a:blipFill>
                <a:blip r:embed="rId2"/>
                <a:stretch>
                  <a:fillRect l="-1413" t="-3677" r="-41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900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Silogismo hipotético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337264"/>
                  </p:ext>
                </p:extLst>
              </p:nvPr>
            </p:nvGraphicFramePr>
            <p:xfrm>
              <a:off x="5738797" y="1544538"/>
              <a:ext cx="4657628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173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11493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3796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32088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332088">
                      <a:extLst>
                        <a:ext uri="{9D8B030D-6E8A-4147-A177-3AD203B41FA5}">
                          <a16:colId xmlns:a16="http://schemas.microsoft.com/office/drawing/2014/main" val="3063113243"/>
                        </a:ext>
                      </a:extLst>
                    </a:gridCol>
                    <a:gridCol w="81489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7980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15853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b="1" dirty="0" smtClean="0"/>
                            <a:t>Premissas</a:t>
                          </a:r>
                          <a:endParaRPr lang="pt-PT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smtClean="0"/>
                            <a:t>Conclusão</a:t>
                          </a:r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𝒑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PT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⟶</m:t>
                              </m:r>
                            </m:oMath>
                          </a14:m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⟶</m:t>
                                </m:r>
                              </m:oMath>
                            </m:oMathPara>
                          </a14:m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2394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467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⟶</m:t>
                                </m:r>
                              </m:oMath>
                            </m:oMathPara>
                          </a14:m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9502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⟶</m:t>
                                </m:r>
                              </m:oMath>
                            </m:oMathPara>
                          </a14:m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7595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337264"/>
                  </p:ext>
                </p:extLst>
              </p:nvPr>
            </p:nvGraphicFramePr>
            <p:xfrm>
              <a:off x="5738797" y="1544538"/>
              <a:ext cx="4657628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173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11493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3796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32088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332088">
                      <a:extLst>
                        <a:ext uri="{9D8B030D-6E8A-4147-A177-3AD203B41FA5}">
                          <a16:colId xmlns:a16="http://schemas.microsoft.com/office/drawing/2014/main" val="3063113243"/>
                        </a:ext>
                      </a:extLst>
                    </a:gridCol>
                    <a:gridCol w="81489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7980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15853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b="1" dirty="0" smtClean="0"/>
                            <a:t>Premissas</a:t>
                          </a:r>
                          <a:endParaRPr lang="pt-PT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smtClean="0"/>
                            <a:t>Conclusão</a:t>
                          </a:r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7273" t="-108197" r="-104727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47273" t="-108197" r="-94727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55556" t="-108197" r="-864815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223881" t="-108197" r="-24850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331298" t="-108197" r="-15419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282500" t="-108197" r="-1000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905" t="-208197" r="-75119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905" t="-606557" r="-75119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2394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467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905" t="-806557" r="-75119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9502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905" t="-906557" r="-75119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759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ângulo 7"/>
          <p:cNvSpPr/>
          <p:nvPr/>
        </p:nvSpPr>
        <p:spPr>
          <a:xfrm>
            <a:off x="678262" y="5696251"/>
            <a:ext cx="10159784" cy="86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2400" dirty="0"/>
              <a:t>Muitos argumentos em matemática são definidos por cadeias de sentenças  </a:t>
            </a:r>
            <a:r>
              <a:rPr lang="pt-PT" sz="2400" i="1" dirty="0"/>
              <a:t>se–então</a:t>
            </a:r>
            <a:r>
              <a:rPr lang="pt-PT" sz="2400" dirty="0"/>
              <a:t>, onde o primeiro implica no último</a:t>
            </a:r>
            <a:r>
              <a:rPr lang="pt-PT" sz="2400" dirty="0" smtClean="0"/>
              <a:t>.</a:t>
            </a:r>
            <a:endParaRPr lang="pt-P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544992" y="2781084"/>
                <a:ext cx="3372696" cy="1951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sz="2400" i="1" spc="80" dirty="0" smtClean="0">
                    <a:latin typeface="Times New Roman"/>
                    <a:cs typeface="Times New Roman"/>
                  </a:rPr>
                  <a:t>Forma do argumento: 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→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→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𝑟</m:t>
                    </m:r>
                  </m:oMath>
                </a14:m>
                <a:r>
                  <a:rPr lang="pt-PT" sz="2400" dirty="0" smtClean="0"/>
                  <a:t>;</a:t>
                </a:r>
                <a:endParaRPr lang="pt-PT" sz="2400" dirty="0"/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→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𝑟</m:t>
                      </m:r>
                    </m:oMath>
                  </m:oMathPara>
                </a14:m>
                <a:endParaRPr lang="pt-PT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sz="2400" dirty="0">
                    <a:ea typeface="Cambria Math" panose="02040503050406030204" pitchFamily="18" charset="0"/>
                    <a:cs typeface="Arial"/>
                  </a:rPr>
                  <a:t>é</a:t>
                </a:r>
                <a:r>
                  <a:rPr lang="pt-PT" sz="2400" dirty="0" smtClean="0">
                    <a:ea typeface="Cambria Math" panose="02040503050406030204" pitchFamily="18" charset="0"/>
                    <a:cs typeface="Arial"/>
                  </a:rPr>
                  <a:t> válida.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992" y="2781084"/>
                <a:ext cx="3372696" cy="1951816"/>
              </a:xfrm>
              <a:prstGeom prst="rect">
                <a:avLst/>
              </a:prstGeom>
              <a:blipFill>
                <a:blip r:embed="rId3"/>
                <a:stretch>
                  <a:fillRect l="-2347" t="-2500" b="-625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561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Silogismo hipotético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PT" dirty="0"/>
              <a:t>Exemplo 38: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/>
              <a:t>Se 18.486 é divisível por 18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/>
              <a:t>então 18.486 é divisível por 9;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/>
              <a:t>Se 18.486 é divisível por 9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/>
              <a:t>então a soma dos dígitos de 18.486 é divisível por 9;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 smtClean="0"/>
              <a:t>portanto, se </a:t>
            </a:r>
            <a:r>
              <a:rPr lang="pt-PT" dirty="0"/>
              <a:t>18.486 é divisível por 18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PT" dirty="0"/>
              <a:t>então a soma dos dígitos de 18.486 é divisível por 9.</a:t>
            </a:r>
          </a:p>
          <a:p>
            <a:pPr>
              <a:lnSpc>
                <a:spcPct val="10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309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Dilema: Prova por divisão em casos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019"/>
                  </p:ext>
                </p:extLst>
              </p:nvPr>
            </p:nvGraphicFramePr>
            <p:xfrm>
              <a:off x="5613059" y="2590493"/>
              <a:ext cx="5576598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215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45458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39448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339448">
                      <a:extLst>
                        <a:ext uri="{9D8B030D-6E8A-4147-A177-3AD203B41FA5}">
                          <a16:colId xmlns:a16="http://schemas.microsoft.com/office/drawing/2014/main" val="3063113243"/>
                        </a:ext>
                      </a:extLst>
                    </a:gridCol>
                    <a:gridCol w="832955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815753">
                      <a:extLst>
                        <a:ext uri="{9D8B030D-6E8A-4147-A177-3AD203B41FA5}">
                          <a16:colId xmlns:a16="http://schemas.microsoft.com/office/drawing/2014/main" val="2214403183"/>
                        </a:ext>
                      </a:extLst>
                    </a:gridCol>
                    <a:gridCol w="815753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42797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b="1" dirty="0" smtClean="0"/>
                            <a:t>Premissas</a:t>
                          </a:r>
                          <a:endParaRPr lang="pt-PT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smtClean="0"/>
                            <a:t>Conclusão</a:t>
                          </a:r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𝒑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∨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2394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467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59502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7595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019"/>
                  </p:ext>
                </p:extLst>
              </p:nvPr>
            </p:nvGraphicFramePr>
            <p:xfrm>
              <a:off x="5613059" y="2590493"/>
              <a:ext cx="5576598" cy="370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2158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45458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39448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339448">
                      <a:extLst>
                        <a:ext uri="{9D8B030D-6E8A-4147-A177-3AD203B41FA5}">
                          <a16:colId xmlns:a16="http://schemas.microsoft.com/office/drawing/2014/main" val="3063113243"/>
                        </a:ext>
                      </a:extLst>
                    </a:gridCol>
                    <a:gridCol w="832955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815753">
                      <a:extLst>
                        <a:ext uri="{9D8B030D-6E8A-4147-A177-3AD203B41FA5}">
                          <a16:colId xmlns:a16="http://schemas.microsoft.com/office/drawing/2014/main" val="2214403183"/>
                        </a:ext>
                      </a:extLst>
                    </a:gridCol>
                    <a:gridCol w="815753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42797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b="1" dirty="0" smtClean="0"/>
                            <a:t>Premissas</a:t>
                          </a:r>
                          <a:endParaRPr lang="pt-PT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smtClean="0"/>
                            <a:t>Conclusão</a:t>
                          </a:r>
                          <a:endParaRPr lang="pt-PT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3860" t="-108197" r="-126666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6364" t="-108197" r="-121272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48214" t="-108197" r="-109107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224088" t="-108197" r="-345985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331343" t="-108197" r="-25373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431343" t="-108197" r="-15373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349020" t="-108197" r="-980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5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2394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6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467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7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59502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8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75956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644559" y="3284119"/>
                <a:ext cx="3553083" cy="2321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sz="2400" i="1" spc="80" dirty="0" smtClean="0">
                    <a:latin typeface="Times New Roman"/>
                    <a:cs typeface="Times New Roman"/>
                  </a:rPr>
                  <a:t>Forma do argumento: 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PT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PT" sz="2400" dirty="0"/>
                  <a:t>;</a:t>
                </a: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𝑟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.</m:t>
                      </m:r>
                    </m:oMath>
                  </m:oMathPara>
                </a14:m>
                <a:endParaRPr lang="pt-PT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L="12700">
                  <a:spcBef>
                    <a:spcPts val="130"/>
                  </a:spcBef>
                  <a:tabLst>
                    <a:tab pos="879475" algn="l"/>
                  </a:tabLst>
                </a:pPr>
                <a:r>
                  <a:rPr lang="pt-PT" sz="2400" dirty="0">
                    <a:ea typeface="Cambria Math" panose="02040503050406030204" pitchFamily="18" charset="0"/>
                    <a:cs typeface="Arial"/>
                  </a:rPr>
                  <a:t>é</a:t>
                </a:r>
                <a:r>
                  <a:rPr lang="pt-PT" sz="2400" dirty="0" smtClean="0">
                    <a:ea typeface="Cambria Math" panose="02040503050406030204" pitchFamily="18" charset="0"/>
                    <a:cs typeface="Arial"/>
                  </a:rPr>
                  <a:t> válida.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59" y="3284119"/>
                <a:ext cx="3553083" cy="2321148"/>
              </a:xfrm>
              <a:prstGeom prst="rect">
                <a:avLst/>
              </a:prstGeom>
              <a:blipFill>
                <a:blip r:embed="rId3"/>
                <a:stretch>
                  <a:fillRect l="-2401" t="-2105" b="-526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/>
          <p:cNvSpPr/>
          <p:nvPr/>
        </p:nvSpPr>
        <p:spPr>
          <a:xfrm>
            <a:off x="924324" y="1605835"/>
            <a:ext cx="10548359" cy="843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C00000"/>
                </a:solidFill>
              </a:rPr>
              <a:t>Dilema</a:t>
            </a:r>
            <a:r>
              <a:rPr lang="pt-PT" sz="2400" dirty="0"/>
              <a:t> = raciocínio cuja premissa é </a:t>
            </a:r>
            <a:r>
              <a:rPr lang="pt-PT" sz="2400" dirty="0" smtClean="0"/>
              <a:t>lternativa</a:t>
            </a:r>
            <a:r>
              <a:rPr lang="pt-PT" sz="2400" dirty="0"/>
              <a:t>, de tal forma que qualquer  dos seus termos conduz à mesma consequência.</a:t>
            </a:r>
          </a:p>
        </p:txBody>
      </p:sp>
    </p:spTree>
    <p:extLst>
      <p:ext uri="{BB962C8B-B14F-4D97-AF65-F5344CB8AC3E}">
        <p14:creationId xmlns:p14="http://schemas.microsoft.com/office/powerpoint/2010/main" val="503551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Outras formas de argumentos válidos:  Dilema: Prova por divisão em casos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632"/>
                <a:ext cx="10515600" cy="474821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PT" dirty="0"/>
                  <a:t>Exemplo 39: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positivo ou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negativo;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/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positivo então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pt-PT" dirty="0"/>
                  <a:t>;  </a:t>
                </a:r>
                <a:endParaRPr lang="pt-PT" dirty="0" smtClean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 smtClean="0"/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negativo então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pt-PT" dirty="0"/>
                  <a:t>;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/>
                  <a:t>...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pt-PT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dirty="0"/>
                  <a:t>Neste caso já foi mostrado que existe uma dicotomia dos números reais:  positivos, negativos ou zero. Por silogismo disjuntivo sabe-se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positivo ou 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dirty="0"/>
                  <a:t> é negativo e chega-se à conclusão acima</a:t>
                </a:r>
                <a:r>
                  <a:rPr lang="pt-PT" dirty="0" smtClean="0"/>
                  <a:t>.</a:t>
                </a:r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632"/>
                <a:ext cx="10515600" cy="4748213"/>
              </a:xfrm>
              <a:blipFill>
                <a:blip r:embed="rId2"/>
                <a:stretch>
                  <a:fillRect l="-2029" t="-552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94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Dedução mais complexa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8971" y="1428750"/>
            <a:ext cx="6106885" cy="51897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PT" sz="1600" dirty="0"/>
              <a:t>Exemplo 40: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PT" sz="1600" dirty="0"/>
              <a:t>Você está saindo para a escola de manhã e  percebe que não está usando os óculos. Ao  tentar descobrir onde estão os óculos você </a:t>
            </a:r>
            <a:r>
              <a:rPr lang="pt-PT" sz="1600" dirty="0" smtClean="0"/>
              <a:t>começa </a:t>
            </a:r>
            <a:r>
              <a:rPr lang="pt-PT" sz="1600" dirty="0"/>
              <a:t>a pensar sobre os seguintes fatos que  são verdadeiros:</a:t>
            </a:r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Se </a:t>
            </a:r>
            <a:r>
              <a:rPr lang="pt-PT" sz="1600" dirty="0"/>
              <a:t>os meus óculos estão na mesa da </a:t>
            </a:r>
            <a:r>
              <a:rPr lang="pt-PT" sz="1600" dirty="0" smtClean="0"/>
              <a:t>cozinha </a:t>
            </a:r>
            <a:r>
              <a:rPr lang="pt-PT" sz="1600" dirty="0"/>
              <a:t>então eu os vi no café da manhã;  </a:t>
            </a:r>
            <a:endParaRPr lang="pt-PT" sz="1600" dirty="0" smtClean="0"/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Eu </a:t>
            </a:r>
            <a:r>
              <a:rPr lang="pt-PT" sz="1600" dirty="0"/>
              <a:t>estava lendo o jornal na sala de estar  ou eu estava lendo o jornal na cozinha;  </a:t>
            </a:r>
            <a:endParaRPr lang="pt-PT" sz="1600" dirty="0" smtClean="0"/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Se </a:t>
            </a:r>
            <a:r>
              <a:rPr lang="pt-PT" sz="1600" dirty="0"/>
              <a:t>eu estava lendo o jornal na sala </a:t>
            </a:r>
            <a:r>
              <a:rPr lang="pt-PT" sz="1600" dirty="0" smtClean="0"/>
              <a:t>de estar </a:t>
            </a:r>
            <a:r>
              <a:rPr lang="pt-PT" sz="1600" dirty="0"/>
              <a:t>então meus óculos estão na mesa  do café;</a:t>
            </a:r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Eu </a:t>
            </a:r>
            <a:r>
              <a:rPr lang="pt-PT" sz="1600" dirty="0"/>
              <a:t>não vi meus óculos no café da manhã;  </a:t>
            </a:r>
            <a:endParaRPr lang="pt-PT" sz="1600" dirty="0" smtClean="0"/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Se </a:t>
            </a:r>
            <a:r>
              <a:rPr lang="pt-PT" sz="1600" dirty="0"/>
              <a:t>eu estava lendo um livro na cama en-  tão meus óculos estão no criado-mudo;  </a:t>
            </a:r>
            <a:endParaRPr lang="pt-PT" sz="1600" dirty="0" smtClean="0"/>
          </a:p>
          <a:p>
            <a:pPr marL="514350" indent="-249238">
              <a:lnSpc>
                <a:spcPct val="120000"/>
              </a:lnSpc>
              <a:buSzPct val="100000"/>
              <a:buFont typeface="+mj-lt"/>
              <a:buAutoNum type="alphaLcParenR"/>
            </a:pPr>
            <a:r>
              <a:rPr lang="pt-PT" sz="1600" dirty="0" smtClean="0"/>
              <a:t>Se </a:t>
            </a:r>
            <a:r>
              <a:rPr lang="pt-PT" sz="1600" dirty="0"/>
              <a:t>eu estava lendo o jornal na </a:t>
            </a:r>
            <a:r>
              <a:rPr lang="pt-PT" sz="1600" dirty="0" smtClean="0"/>
              <a:t>cozinha então </a:t>
            </a:r>
            <a:r>
              <a:rPr lang="pt-PT" sz="1600" dirty="0"/>
              <a:t>meus óculos estão na mesa da </a:t>
            </a:r>
            <a:r>
              <a:rPr lang="pt-PT" sz="1600" dirty="0" smtClean="0"/>
              <a:t>cozinha</a:t>
            </a:r>
            <a:r>
              <a:rPr lang="pt-PT" sz="1600" dirty="0"/>
              <a:t>;</a:t>
            </a:r>
          </a:p>
          <a:p>
            <a:pPr>
              <a:lnSpc>
                <a:spcPct val="120000"/>
              </a:lnSpc>
            </a:pPr>
            <a:endParaRPr lang="pt-PT" sz="1600" dirty="0"/>
          </a:p>
        </p:txBody>
      </p:sp>
      <p:sp>
        <p:nvSpPr>
          <p:cNvPr id="4" name="Retângulo 3"/>
          <p:cNvSpPr/>
          <p:nvPr/>
        </p:nvSpPr>
        <p:spPr>
          <a:xfrm>
            <a:off x="6802451" y="1564660"/>
            <a:ext cx="5110385" cy="3879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2000" dirty="0"/>
              <a:t>Sejam os seguintes argumentos: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 smtClean="0"/>
              <a:t>p </a:t>
            </a:r>
            <a:r>
              <a:rPr lang="pt-PT" sz="2000" dirty="0"/>
              <a:t>= Os meus óculos estão na mesa da </a:t>
            </a:r>
            <a:r>
              <a:rPr lang="pt-PT" sz="2000" dirty="0" smtClean="0"/>
              <a:t>cozinha</a:t>
            </a:r>
            <a:r>
              <a:rPr lang="pt-PT" sz="2000" dirty="0"/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/>
              <a:t>q = Eu vi meus óculos no café da manhã.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/>
              <a:t>r = Eu estava lendo o jornal na sala de estar.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/>
              <a:t>s = Eu estava lendo o jornal na cozinha.  </a:t>
            </a:r>
            <a:endParaRPr lang="pt-PT" sz="2000" dirty="0" smtClean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 smtClean="0"/>
              <a:t>t </a:t>
            </a:r>
            <a:r>
              <a:rPr lang="pt-PT" sz="2000" dirty="0"/>
              <a:t>= Meus óculos estão na mesa do café.  </a:t>
            </a:r>
            <a:endParaRPr lang="pt-PT" sz="2000" dirty="0" smtClean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 smtClean="0"/>
              <a:t>u </a:t>
            </a:r>
            <a:r>
              <a:rPr lang="pt-PT" sz="2000" dirty="0"/>
              <a:t>= Eu estava lendo um livro na cama.  </a:t>
            </a:r>
            <a:endParaRPr lang="pt-PT" sz="2000" dirty="0" smtClean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 smtClean="0"/>
              <a:t>v </a:t>
            </a:r>
            <a:r>
              <a:rPr lang="pt-PT" sz="2000" dirty="0"/>
              <a:t>= Meus óculos estão no criado-mudo.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endParaRPr lang="pt-PT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50000"/>
            </a:pPr>
            <a:r>
              <a:rPr lang="pt-PT" sz="2000" dirty="0"/>
              <a:t>Tradução dos </a:t>
            </a:r>
            <a:r>
              <a:rPr lang="pt-PT" sz="2000" dirty="0" smtClean="0"/>
              <a:t>factos </a:t>
            </a:r>
            <a:r>
              <a:rPr lang="pt-PT" sz="2000" dirty="0"/>
              <a:t>para as proposições:</a:t>
            </a:r>
          </a:p>
        </p:txBody>
      </p:sp>
      <p:sp>
        <p:nvSpPr>
          <p:cNvPr id="5" name="object 6"/>
          <p:cNvSpPr txBox="1"/>
          <p:nvPr/>
        </p:nvSpPr>
        <p:spPr>
          <a:xfrm>
            <a:off x="7090708" y="5444061"/>
            <a:ext cx="899160" cy="6299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50" dirty="0">
                <a:latin typeface="Arial"/>
                <a:cs typeface="Arial"/>
              </a:rPr>
              <a:t>(a) </a:t>
            </a:r>
            <a:r>
              <a:rPr sz="1650" i="1" spc="55" dirty="0">
                <a:latin typeface="Times New Roman"/>
                <a:cs typeface="Times New Roman"/>
              </a:rPr>
              <a:t>p </a:t>
            </a:r>
            <a:r>
              <a:rPr sz="1650" i="1" spc="509" dirty="0">
                <a:latin typeface="DejaVu Sans Condensed"/>
                <a:cs typeface="DejaVu Sans Condensed"/>
              </a:rPr>
              <a:t>→</a:t>
            </a:r>
            <a:r>
              <a:rPr sz="1650" i="1" spc="-50" dirty="0">
                <a:latin typeface="DejaVu Sans Condensed"/>
                <a:cs typeface="DejaVu Sans Condensed"/>
              </a:rPr>
              <a:t> </a:t>
            </a:r>
            <a:r>
              <a:rPr sz="1650" i="1" spc="-45" dirty="0">
                <a:latin typeface="Times New Roman"/>
                <a:cs typeface="Times New Roman"/>
              </a:rPr>
              <a:t>q</a:t>
            </a: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dirty="0">
                <a:latin typeface="Arial"/>
                <a:cs typeface="Arial"/>
              </a:rPr>
              <a:t>(d)</a:t>
            </a:r>
            <a:r>
              <a:rPr sz="1650" spc="-15" dirty="0">
                <a:latin typeface="Arial"/>
                <a:cs typeface="Arial"/>
              </a:rPr>
              <a:t> </a:t>
            </a:r>
            <a:r>
              <a:rPr sz="1650" i="1" spc="-60" dirty="0">
                <a:latin typeface="DejaVu Sans Condensed"/>
                <a:cs typeface="DejaVu Sans Condensed"/>
              </a:rPr>
              <a:t>¬</a:t>
            </a:r>
            <a:r>
              <a:rPr sz="1650" i="1" spc="-60" dirty="0">
                <a:latin typeface="Times New Roman"/>
                <a:cs typeface="Times New Roman"/>
              </a:rPr>
              <a:t>q</a:t>
            </a: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8657965" y="5444061"/>
            <a:ext cx="925194" cy="6299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50" dirty="0">
                <a:latin typeface="Arial"/>
                <a:cs typeface="Arial"/>
              </a:rPr>
              <a:t>(b) </a:t>
            </a:r>
            <a:r>
              <a:rPr sz="1650" i="1" spc="145" dirty="0">
                <a:latin typeface="Times New Roman"/>
                <a:cs typeface="Times New Roman"/>
              </a:rPr>
              <a:t>r </a:t>
            </a:r>
            <a:r>
              <a:rPr sz="1650" i="1" spc="80" dirty="0">
                <a:latin typeface="DejaVu Sans Condensed"/>
                <a:cs typeface="DejaVu Sans Condensed"/>
              </a:rPr>
              <a:t>∨</a:t>
            </a:r>
            <a:r>
              <a:rPr sz="1650" i="1" spc="-254" dirty="0">
                <a:latin typeface="DejaVu Sans Condensed"/>
                <a:cs typeface="DejaVu Sans Condensed"/>
              </a:rPr>
              <a:t> </a:t>
            </a:r>
            <a:r>
              <a:rPr sz="1650" i="1" spc="165" dirty="0">
                <a:latin typeface="Times New Roman"/>
                <a:cs typeface="Times New Roman"/>
              </a:rPr>
              <a:t>s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dirty="0">
                <a:latin typeface="Arial"/>
                <a:cs typeface="Arial"/>
              </a:rPr>
              <a:t>(e) </a:t>
            </a:r>
            <a:r>
              <a:rPr sz="1650" i="1" spc="190" dirty="0">
                <a:latin typeface="Times New Roman"/>
                <a:cs typeface="Times New Roman"/>
              </a:rPr>
              <a:t>u </a:t>
            </a:r>
            <a:r>
              <a:rPr sz="1650" i="1" spc="509" dirty="0">
                <a:latin typeface="DejaVu Sans Condensed"/>
                <a:cs typeface="DejaVu Sans Condensed"/>
              </a:rPr>
              <a:t>→</a:t>
            </a:r>
            <a:r>
              <a:rPr sz="1650" i="1" spc="-190" dirty="0">
                <a:latin typeface="DejaVu Sans Condensed"/>
                <a:cs typeface="DejaVu Sans Condensed"/>
              </a:rPr>
              <a:t> </a:t>
            </a:r>
            <a:r>
              <a:rPr sz="1650" i="1" spc="120" dirty="0">
                <a:latin typeface="Times New Roman"/>
                <a:cs typeface="Times New Roman"/>
              </a:rPr>
              <a:t>v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10251116" y="5444061"/>
            <a:ext cx="862965" cy="6299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50" dirty="0">
                <a:latin typeface="Arial"/>
                <a:cs typeface="Arial"/>
              </a:rPr>
              <a:t>(c) </a:t>
            </a:r>
            <a:r>
              <a:rPr sz="1650" i="1" spc="145" dirty="0">
                <a:latin typeface="Times New Roman"/>
                <a:cs typeface="Times New Roman"/>
              </a:rPr>
              <a:t>r </a:t>
            </a:r>
            <a:r>
              <a:rPr sz="1650" i="1" spc="509" dirty="0">
                <a:latin typeface="DejaVu Sans Condensed"/>
                <a:cs typeface="DejaVu Sans Condensed"/>
              </a:rPr>
              <a:t>→</a:t>
            </a:r>
            <a:r>
              <a:rPr sz="1650" i="1" spc="-100" dirty="0">
                <a:latin typeface="DejaVu Sans Condensed"/>
                <a:cs typeface="DejaVu Sans Condensed"/>
              </a:rPr>
              <a:t> </a:t>
            </a:r>
            <a:r>
              <a:rPr sz="1650" i="1" spc="170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dirty="0">
                <a:latin typeface="Arial"/>
                <a:cs typeface="Arial"/>
              </a:rPr>
              <a:t>(f) </a:t>
            </a:r>
            <a:r>
              <a:rPr sz="1650" i="1" spc="165" dirty="0">
                <a:latin typeface="Times New Roman"/>
                <a:cs typeface="Times New Roman"/>
              </a:rPr>
              <a:t>s </a:t>
            </a:r>
            <a:r>
              <a:rPr sz="1650" i="1" spc="509" dirty="0">
                <a:latin typeface="DejaVu Sans Condensed"/>
                <a:cs typeface="DejaVu Sans Condensed"/>
              </a:rPr>
              <a:t>→</a:t>
            </a:r>
            <a:r>
              <a:rPr sz="1650" i="1" spc="-165" dirty="0">
                <a:latin typeface="DejaVu Sans Condensed"/>
                <a:cs typeface="DejaVu Sans Condensed"/>
              </a:rPr>
              <a:t> </a:t>
            </a:r>
            <a:r>
              <a:rPr sz="1650" i="1" spc="55" dirty="0">
                <a:latin typeface="Times New Roman"/>
                <a:cs typeface="Times New Roman"/>
              </a:rPr>
              <a:t>p</a:t>
            </a:r>
            <a:endParaRPr sz="16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524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Dedução mais complexa</a:t>
            </a:r>
          </a:p>
        </p:txBody>
      </p:sp>
      <p:sp>
        <p:nvSpPr>
          <p:cNvPr id="4" name="object 3"/>
          <p:cNvSpPr txBox="1">
            <a:spLocks noGrp="1"/>
          </p:cNvSpPr>
          <p:nvPr>
            <p:ph idx="1"/>
          </p:nvPr>
        </p:nvSpPr>
        <p:spPr>
          <a:xfrm>
            <a:off x="838200" y="1428750"/>
            <a:ext cx="10515600" cy="20864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20" dirty="0">
                <a:latin typeface="Arial"/>
                <a:cs typeface="Arial"/>
              </a:rPr>
              <a:t>Tradução </a:t>
            </a:r>
            <a:r>
              <a:rPr sz="1950" spc="15" dirty="0">
                <a:latin typeface="Arial"/>
                <a:cs typeface="Arial"/>
              </a:rPr>
              <a:t>dos </a:t>
            </a:r>
            <a:r>
              <a:rPr sz="1950" dirty="0" smtClean="0">
                <a:latin typeface="Arial"/>
                <a:cs typeface="Arial"/>
              </a:rPr>
              <a:t>fa</a:t>
            </a:r>
            <a:r>
              <a:rPr lang="pt-PT" sz="1950" dirty="0" smtClean="0">
                <a:latin typeface="Arial"/>
                <a:cs typeface="Arial"/>
              </a:rPr>
              <a:t>c</a:t>
            </a:r>
            <a:r>
              <a:rPr sz="1950" dirty="0" smtClean="0">
                <a:latin typeface="Arial"/>
                <a:cs typeface="Arial"/>
              </a:rPr>
              <a:t>t</a:t>
            </a:r>
            <a:r>
              <a:rPr lang="pt-PT" sz="1950" dirty="0" smtClean="0">
                <a:latin typeface="Arial"/>
                <a:cs typeface="Arial"/>
              </a:rPr>
              <a:t>os</a:t>
            </a:r>
            <a:r>
              <a:rPr sz="1950" dirty="0" smtClean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para </a:t>
            </a:r>
            <a:r>
              <a:rPr sz="1950" spc="15" dirty="0">
                <a:latin typeface="Arial"/>
                <a:cs typeface="Arial"/>
              </a:rPr>
              <a:t>as proposições: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Arial"/>
              <a:cs typeface="Arial"/>
            </a:endParaRPr>
          </a:p>
          <a:p>
            <a:pPr marL="1590675" indent="0">
              <a:lnSpc>
                <a:spcPct val="100000"/>
              </a:lnSpc>
              <a:buNone/>
              <a:tabLst>
                <a:tab pos="3922395" algn="l"/>
                <a:tab pos="6056630" algn="l"/>
              </a:tabLst>
            </a:pPr>
            <a:r>
              <a:rPr sz="1950" spc="10" dirty="0">
                <a:latin typeface="Arial"/>
                <a:cs typeface="Arial"/>
              </a:rPr>
              <a:t>(a) </a:t>
            </a:r>
            <a:r>
              <a:rPr sz="1950" i="1" spc="80" dirty="0">
                <a:latin typeface="Times New Roman"/>
                <a:cs typeface="Times New Roman"/>
              </a:rPr>
              <a:t>p</a:t>
            </a:r>
            <a:r>
              <a:rPr sz="1950" i="1" spc="95" dirty="0">
                <a:latin typeface="Times New Roman"/>
                <a:cs typeface="Times New Roman"/>
              </a:rPr>
              <a:t> </a:t>
            </a:r>
            <a:r>
              <a:rPr sz="1950" i="1" spc="635" dirty="0">
                <a:latin typeface="DejaVu Sans Condensed"/>
                <a:cs typeface="DejaVu Sans Condensed"/>
              </a:rPr>
              <a:t>→</a:t>
            </a:r>
            <a:r>
              <a:rPr sz="1950" i="1" spc="25" dirty="0">
                <a:latin typeface="DejaVu Sans Condensed"/>
                <a:cs typeface="DejaVu Sans Condensed"/>
              </a:rPr>
              <a:t> </a:t>
            </a:r>
            <a:r>
              <a:rPr sz="1950" i="1" spc="-35" dirty="0">
                <a:latin typeface="Times New Roman"/>
                <a:cs typeface="Times New Roman"/>
              </a:rPr>
              <a:t>q	</a:t>
            </a:r>
            <a:r>
              <a:rPr sz="1950" spc="10" dirty="0">
                <a:latin typeface="Arial"/>
                <a:cs typeface="Arial"/>
              </a:rPr>
              <a:t>(b) </a:t>
            </a:r>
            <a:r>
              <a:rPr sz="1950" i="1" spc="190" dirty="0">
                <a:latin typeface="Times New Roman"/>
                <a:cs typeface="Times New Roman"/>
              </a:rPr>
              <a:t>r</a:t>
            </a:r>
            <a:r>
              <a:rPr sz="1950" i="1" spc="45" dirty="0">
                <a:latin typeface="Times New Roman"/>
                <a:cs typeface="Times New Roman"/>
              </a:rPr>
              <a:t> </a:t>
            </a:r>
            <a:r>
              <a:rPr sz="1950" i="1" spc="114" dirty="0">
                <a:latin typeface="DejaVu Sans Condensed"/>
                <a:cs typeface="DejaVu Sans Condensed"/>
              </a:rPr>
              <a:t>∨</a:t>
            </a:r>
            <a:r>
              <a:rPr sz="1950" i="1" spc="-85" dirty="0">
                <a:latin typeface="DejaVu Sans Condensed"/>
                <a:cs typeface="DejaVu Sans Condensed"/>
              </a:rPr>
              <a:t> </a:t>
            </a:r>
            <a:r>
              <a:rPr sz="1950" i="1" spc="210" dirty="0">
                <a:latin typeface="Times New Roman"/>
                <a:cs typeface="Times New Roman"/>
              </a:rPr>
              <a:t>s	</a:t>
            </a:r>
            <a:r>
              <a:rPr sz="1950" spc="10" dirty="0">
                <a:latin typeface="Arial"/>
                <a:cs typeface="Arial"/>
              </a:rPr>
              <a:t>(c) </a:t>
            </a:r>
            <a:r>
              <a:rPr sz="1950" i="1" spc="190" dirty="0">
                <a:latin typeface="Times New Roman"/>
                <a:cs typeface="Times New Roman"/>
              </a:rPr>
              <a:t>r </a:t>
            </a:r>
            <a:r>
              <a:rPr sz="1950" i="1" spc="635" dirty="0">
                <a:latin typeface="DejaVu Sans Condensed"/>
                <a:cs typeface="DejaVu Sans Condensed"/>
              </a:rPr>
              <a:t>→</a:t>
            </a:r>
            <a:r>
              <a:rPr sz="1950" i="1" spc="-100" dirty="0">
                <a:latin typeface="DejaVu Sans Condensed"/>
                <a:cs typeface="DejaVu Sans Condensed"/>
              </a:rPr>
              <a:t> </a:t>
            </a:r>
            <a:r>
              <a:rPr sz="1950" i="1" spc="215" dirty="0">
                <a:latin typeface="Times New Roman"/>
                <a:cs typeface="Times New Roman"/>
              </a:rPr>
              <a:t>t</a:t>
            </a:r>
            <a:endParaRPr sz="1950" dirty="0">
              <a:latin typeface="Times New Roman"/>
              <a:cs typeface="Times New Roman"/>
            </a:endParaRPr>
          </a:p>
          <a:p>
            <a:pPr marL="1590675" indent="0">
              <a:lnSpc>
                <a:spcPct val="100000"/>
              </a:lnSpc>
              <a:spcBef>
                <a:spcPts val="50"/>
              </a:spcBef>
              <a:buNone/>
              <a:tabLst>
                <a:tab pos="3922395" algn="l"/>
                <a:tab pos="6056630" algn="l"/>
              </a:tabLst>
            </a:pPr>
            <a:r>
              <a:rPr sz="1950" spc="10" dirty="0">
                <a:latin typeface="Arial"/>
                <a:cs typeface="Arial"/>
              </a:rPr>
              <a:t>(d) </a:t>
            </a:r>
            <a:r>
              <a:rPr sz="1950" i="1" spc="-55" dirty="0">
                <a:latin typeface="DejaVu Sans Condensed"/>
                <a:cs typeface="DejaVu Sans Condensed"/>
              </a:rPr>
              <a:t>¬</a:t>
            </a:r>
            <a:r>
              <a:rPr sz="1950" i="1" spc="-55" dirty="0">
                <a:latin typeface="Times New Roman"/>
                <a:cs typeface="Times New Roman"/>
              </a:rPr>
              <a:t>q	</a:t>
            </a:r>
            <a:r>
              <a:rPr sz="1950" spc="10" dirty="0">
                <a:latin typeface="Arial"/>
                <a:cs typeface="Arial"/>
              </a:rPr>
              <a:t>(e) </a:t>
            </a:r>
            <a:r>
              <a:rPr sz="1950" i="1" spc="240" dirty="0">
                <a:latin typeface="Times New Roman"/>
                <a:cs typeface="Times New Roman"/>
              </a:rPr>
              <a:t>u</a:t>
            </a:r>
            <a:r>
              <a:rPr sz="1950" i="1" spc="95" dirty="0">
                <a:latin typeface="Times New Roman"/>
                <a:cs typeface="Times New Roman"/>
              </a:rPr>
              <a:t> </a:t>
            </a:r>
            <a:r>
              <a:rPr sz="1950" i="1" spc="635" dirty="0">
                <a:latin typeface="DejaVu Sans Condensed"/>
                <a:cs typeface="DejaVu Sans Condensed"/>
              </a:rPr>
              <a:t>→</a:t>
            </a:r>
            <a:r>
              <a:rPr sz="1950" i="1" spc="30" dirty="0">
                <a:latin typeface="DejaVu Sans Condensed"/>
                <a:cs typeface="DejaVu Sans Condensed"/>
              </a:rPr>
              <a:t> </a:t>
            </a:r>
            <a:r>
              <a:rPr sz="1950" i="1" spc="155" dirty="0">
                <a:latin typeface="Times New Roman"/>
                <a:cs typeface="Times New Roman"/>
              </a:rPr>
              <a:t>v	</a:t>
            </a:r>
            <a:r>
              <a:rPr sz="1950" spc="10" dirty="0">
                <a:latin typeface="Arial"/>
                <a:cs typeface="Arial"/>
              </a:rPr>
              <a:t>(f) </a:t>
            </a:r>
            <a:r>
              <a:rPr sz="1950" i="1" spc="210" dirty="0">
                <a:latin typeface="Times New Roman"/>
                <a:cs typeface="Times New Roman"/>
              </a:rPr>
              <a:t>s </a:t>
            </a:r>
            <a:r>
              <a:rPr sz="1950" i="1" spc="635" dirty="0">
                <a:latin typeface="DejaVu Sans Condensed"/>
                <a:cs typeface="DejaVu Sans Condensed"/>
              </a:rPr>
              <a:t>→</a:t>
            </a:r>
            <a:r>
              <a:rPr sz="1950" i="1" spc="-180" dirty="0">
                <a:latin typeface="DejaVu Sans Condensed"/>
                <a:cs typeface="DejaVu Sans Condensed"/>
              </a:rPr>
              <a:t> </a:t>
            </a:r>
            <a:r>
              <a:rPr sz="1950" i="1" spc="80" dirty="0">
                <a:latin typeface="Times New Roman"/>
                <a:cs typeface="Times New Roman"/>
              </a:rPr>
              <a:t>p</a:t>
            </a: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10"/>
              </a:spcBef>
            </a:pPr>
            <a:r>
              <a:rPr sz="1950" spc="15" dirty="0">
                <a:latin typeface="Arial"/>
                <a:cs typeface="Arial"/>
              </a:rPr>
              <a:t>As seguintes deduções </a:t>
            </a:r>
            <a:r>
              <a:rPr sz="1950" spc="20" dirty="0">
                <a:latin typeface="Arial"/>
                <a:cs typeface="Arial"/>
              </a:rPr>
              <a:t>podem </a:t>
            </a:r>
            <a:r>
              <a:rPr sz="1950" spc="15" dirty="0">
                <a:latin typeface="Arial"/>
                <a:cs typeface="Arial"/>
              </a:rPr>
              <a:t>ser</a:t>
            </a:r>
            <a:r>
              <a:rPr sz="1950" spc="-45" dirty="0">
                <a:latin typeface="Arial"/>
                <a:cs typeface="Arial"/>
              </a:rPr>
              <a:t> </a:t>
            </a:r>
            <a:r>
              <a:rPr sz="1950" dirty="0">
                <a:latin typeface="Arial"/>
                <a:cs typeface="Arial"/>
              </a:rPr>
              <a:t>feitas:</a:t>
            </a:r>
          </a:p>
        </p:txBody>
      </p:sp>
      <p:sp>
        <p:nvSpPr>
          <p:cNvPr id="5" name="object 4"/>
          <p:cNvSpPr txBox="1"/>
          <p:nvPr/>
        </p:nvSpPr>
        <p:spPr>
          <a:xfrm>
            <a:off x="3478167" y="3521867"/>
            <a:ext cx="1365250" cy="10883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50" dirty="0">
                <a:latin typeface="Arial"/>
                <a:cs typeface="Arial"/>
              </a:rPr>
              <a:t>(a)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50" dirty="0">
                <a:latin typeface="Arial"/>
                <a:cs typeface="Arial"/>
              </a:rPr>
              <a:t>(d)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50" dirty="0">
                <a:latin typeface="Arial"/>
                <a:cs typeface="Arial"/>
              </a:rPr>
              <a:t>Modus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-30" dirty="0">
                <a:latin typeface="Arial"/>
                <a:cs typeface="Arial"/>
              </a:rPr>
              <a:t>Tollens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8167" y="4764676"/>
            <a:ext cx="1542415" cy="10883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50" dirty="0">
                <a:latin typeface="Arial"/>
                <a:cs typeface="Arial"/>
              </a:rPr>
              <a:t>(f)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40900"/>
              </a:lnSpc>
            </a:pPr>
            <a:r>
              <a:rPr sz="1650" dirty="0">
                <a:latin typeface="Arial"/>
                <a:cs typeface="Arial"/>
              </a:rPr>
              <a:t>Conclusão de</a:t>
            </a:r>
            <a:r>
              <a:rPr sz="1650" spc="-8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1.  Modus</a:t>
            </a:r>
            <a:r>
              <a:rPr sz="1650" spc="-20" dirty="0">
                <a:latin typeface="Arial"/>
                <a:cs typeface="Arial"/>
              </a:rPr>
              <a:t> </a:t>
            </a:r>
            <a:r>
              <a:rPr sz="1650" spc="-30" dirty="0">
                <a:latin typeface="Arial"/>
                <a:cs typeface="Arial"/>
              </a:rPr>
              <a:t>Tollens</a:t>
            </a:r>
            <a:endParaRPr sz="165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8"/>
              <p:cNvSpPr txBox="1"/>
              <p:nvPr/>
            </p:nvSpPr>
            <p:spPr>
              <a:xfrm>
                <a:off x="1448644" y="3530260"/>
                <a:ext cx="1544955" cy="2369880"/>
              </a:xfrm>
              <a:prstGeom prst="rect">
                <a:avLst/>
              </a:prstGeom>
            </p:spPr>
            <p:txBody>
              <a:bodyPr vert="horz" wrap="square" lIns="0" tIns="68580" rIns="0" bIns="0" rtlCol="0">
                <a:spAutoFit/>
              </a:bodyPr>
              <a:lstStyle/>
              <a:p>
                <a:pPr marL="781685" indent="-769620">
                  <a:lnSpc>
                    <a:spcPct val="100000"/>
                  </a:lnSpc>
                  <a:spcBef>
                    <a:spcPts val="540"/>
                  </a:spcBef>
                  <a:buFont typeface="Arial"/>
                  <a:buAutoNum type="arabicPeriod"/>
                  <a:tabLst>
                    <a:tab pos="781685" algn="l"/>
                    <a:tab pos="782320" algn="l"/>
                  </a:tabLst>
                </a:pPr>
                <a:r>
                  <a:rPr sz="1950" i="1" spc="80" dirty="0">
                    <a:latin typeface="Times New Roman"/>
                    <a:cs typeface="Times New Roman"/>
                  </a:rPr>
                  <a:t>p </a:t>
                </a:r>
                <a:r>
                  <a:rPr sz="1950" i="1" spc="635" dirty="0">
                    <a:latin typeface="DejaVu Sans Condensed"/>
                    <a:cs typeface="DejaVu Sans Condensed"/>
                  </a:rPr>
                  <a:t>→</a:t>
                </a:r>
                <a:r>
                  <a:rPr sz="1950" i="1" spc="-45" dirty="0">
                    <a:latin typeface="DejaVu Sans Condensed"/>
                    <a:cs typeface="DejaVu Sans Condensed"/>
                  </a:rPr>
                  <a:t> </a:t>
                </a:r>
                <a:r>
                  <a:rPr sz="1950" i="1" spc="20" dirty="0">
                    <a:latin typeface="Times New Roman"/>
                    <a:cs typeface="Times New Roman"/>
                  </a:rPr>
                  <a:t>q</a:t>
                </a:r>
                <a:r>
                  <a:rPr sz="1950" spc="20" dirty="0">
                    <a:latin typeface="Arial"/>
                    <a:cs typeface="Arial"/>
                  </a:rPr>
                  <a:t>;</a:t>
                </a:r>
                <a:endParaRPr sz="1950" dirty="0">
                  <a:latin typeface="Arial"/>
                  <a:cs typeface="Arial"/>
                </a:endParaRPr>
              </a:p>
              <a:p>
                <a:pPr marL="781685">
                  <a:lnSpc>
                    <a:spcPct val="100000"/>
                  </a:lnSpc>
                  <a:spcBef>
                    <a:spcPts val="450"/>
                  </a:spcBef>
                </a:pPr>
                <a:r>
                  <a:rPr sz="1950" i="1" spc="-55" dirty="0">
                    <a:latin typeface="DejaVu Sans Condensed"/>
                    <a:cs typeface="DejaVu Sans Condensed"/>
                  </a:rPr>
                  <a:t>¬</a:t>
                </a:r>
                <a:r>
                  <a:rPr sz="1950" i="1" spc="-55" dirty="0">
                    <a:latin typeface="Times New Roman"/>
                    <a:cs typeface="Times New Roman"/>
                  </a:rPr>
                  <a:t>q</a:t>
                </a:r>
                <a:endParaRPr sz="1950" dirty="0">
                  <a:latin typeface="Times New Roman"/>
                  <a:cs typeface="Times New Roman"/>
                </a:endParaRPr>
              </a:p>
              <a:p>
                <a:pPr marL="349250">
                  <a:lnSpc>
                    <a:spcPct val="100000"/>
                  </a:lnSpc>
                  <a:spcBef>
                    <a:spcPts val="450"/>
                  </a:spcBef>
                  <a:tabLst>
                    <a:tab pos="781685" algn="l"/>
                  </a:tabLst>
                </a:pPr>
                <a:r>
                  <a:rPr lang="pt-PT" sz="1950" spc="5" dirty="0" smtClean="0">
                    <a:ea typeface="Cambria Math" panose="02040503050406030204" pitchFamily="18" charset="0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PT" sz="1950" i="1" spc="5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 </m:t>
                    </m:r>
                  </m:oMath>
                </a14:m>
                <a:r>
                  <a:rPr sz="1950" spc="5" dirty="0">
                    <a:latin typeface="Arial"/>
                    <a:cs typeface="Arial"/>
                  </a:rPr>
                  <a:t>	</a:t>
                </a:r>
                <a:r>
                  <a:rPr sz="1950" i="1" spc="5" dirty="0">
                    <a:latin typeface="DejaVu Sans Condensed"/>
                    <a:cs typeface="DejaVu Sans Condensed"/>
                  </a:rPr>
                  <a:t>¬</a:t>
                </a:r>
                <a:r>
                  <a:rPr sz="1950" i="1" spc="5" dirty="0">
                    <a:latin typeface="Times New Roman"/>
                    <a:cs typeface="Times New Roman"/>
                  </a:rPr>
                  <a:t>p</a:t>
                </a:r>
                <a:endParaRPr sz="1950" dirty="0">
                  <a:latin typeface="Times New Roman"/>
                  <a:cs typeface="Times New Roman"/>
                </a:endParaRPr>
              </a:p>
              <a:p>
                <a:pPr marL="781685" indent="-769620">
                  <a:lnSpc>
                    <a:spcPct val="100000"/>
                  </a:lnSpc>
                  <a:spcBef>
                    <a:spcPts val="1864"/>
                  </a:spcBef>
                  <a:buFont typeface="Arial"/>
                  <a:buAutoNum type="arabicPeriod" startAt="2"/>
                  <a:tabLst>
                    <a:tab pos="781685" algn="l"/>
                    <a:tab pos="782320" algn="l"/>
                  </a:tabLst>
                </a:pPr>
                <a:r>
                  <a:rPr sz="1950" i="1" spc="210" dirty="0">
                    <a:latin typeface="Times New Roman"/>
                    <a:cs typeface="Times New Roman"/>
                  </a:rPr>
                  <a:t>s </a:t>
                </a:r>
                <a:r>
                  <a:rPr sz="1950" i="1" spc="635" dirty="0">
                    <a:latin typeface="DejaVu Sans Condensed"/>
                    <a:cs typeface="DejaVu Sans Condensed"/>
                  </a:rPr>
                  <a:t>→</a:t>
                </a:r>
                <a:r>
                  <a:rPr sz="1950" i="1" spc="-170" dirty="0">
                    <a:latin typeface="DejaVu Sans Condensed"/>
                    <a:cs typeface="DejaVu Sans Condensed"/>
                  </a:rPr>
                  <a:t> </a:t>
                </a:r>
                <a:r>
                  <a:rPr sz="1950" i="1" spc="45" dirty="0">
                    <a:latin typeface="Times New Roman"/>
                    <a:cs typeface="Times New Roman"/>
                  </a:rPr>
                  <a:t>p</a:t>
                </a:r>
                <a:r>
                  <a:rPr sz="1950" spc="45" dirty="0">
                    <a:latin typeface="Arial"/>
                    <a:cs typeface="Arial"/>
                  </a:rPr>
                  <a:t>;</a:t>
                </a:r>
                <a:endParaRPr sz="1950" dirty="0">
                  <a:latin typeface="Arial"/>
                  <a:cs typeface="Arial"/>
                </a:endParaRPr>
              </a:p>
              <a:p>
                <a:pPr marL="781685">
                  <a:lnSpc>
                    <a:spcPct val="100000"/>
                  </a:lnSpc>
                  <a:spcBef>
                    <a:spcPts val="450"/>
                  </a:spcBef>
                </a:pPr>
                <a:r>
                  <a:rPr sz="1950" i="1" spc="5" dirty="0">
                    <a:latin typeface="DejaVu Sans Condensed"/>
                    <a:cs typeface="DejaVu Sans Condensed"/>
                  </a:rPr>
                  <a:t>¬</a:t>
                </a:r>
                <a:r>
                  <a:rPr sz="1950" i="1" spc="5" dirty="0">
                    <a:latin typeface="Times New Roman"/>
                    <a:cs typeface="Times New Roman"/>
                  </a:rPr>
                  <a:t>p</a:t>
                </a:r>
                <a:endParaRPr sz="1950" dirty="0">
                  <a:latin typeface="Times New Roman"/>
                  <a:cs typeface="Times New Roman"/>
                </a:endParaRPr>
              </a:p>
              <a:p>
                <a:pPr marL="349250">
                  <a:lnSpc>
                    <a:spcPct val="100000"/>
                  </a:lnSpc>
                  <a:spcBef>
                    <a:spcPts val="450"/>
                  </a:spcBef>
                  <a:tabLst>
                    <a:tab pos="781685" algn="l"/>
                  </a:tabLst>
                </a:pPr>
                <a14:m>
                  <m:oMath xmlns:m="http://schemas.openxmlformats.org/officeDocument/2006/math">
                    <m:r>
                      <a:rPr lang="pt-PT" sz="1950" i="1" spc="5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 </m:t>
                    </m:r>
                  </m:oMath>
                </a14:m>
                <a:r>
                  <a:rPr sz="1950" spc="5" dirty="0">
                    <a:latin typeface="Arial"/>
                    <a:cs typeface="Arial"/>
                  </a:rPr>
                  <a:t>	</a:t>
                </a:r>
                <a:r>
                  <a:rPr sz="1950" i="1" spc="70" dirty="0">
                    <a:latin typeface="DejaVu Sans Condensed"/>
                    <a:cs typeface="DejaVu Sans Condensed"/>
                  </a:rPr>
                  <a:t>¬</a:t>
                </a:r>
                <a:r>
                  <a:rPr sz="1950" i="1" spc="70" dirty="0">
                    <a:latin typeface="Times New Roman"/>
                    <a:cs typeface="Times New Roman"/>
                  </a:rPr>
                  <a:t>s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44" y="3530260"/>
                <a:ext cx="1544955" cy="2369880"/>
              </a:xfrm>
              <a:prstGeom prst="rect">
                <a:avLst/>
              </a:prstGeom>
              <a:blipFill>
                <a:blip r:embed="rId2"/>
                <a:stretch>
                  <a:fillRect l="-8696" t="-257" r="-8300" b="-539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9"/>
          <p:cNvSpPr txBox="1"/>
          <p:nvPr/>
        </p:nvSpPr>
        <p:spPr>
          <a:xfrm>
            <a:off x="7994681" y="3521867"/>
            <a:ext cx="1863725" cy="10883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50" dirty="0">
                <a:latin typeface="Arial"/>
                <a:cs typeface="Arial"/>
              </a:rPr>
              <a:t>(b)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40900"/>
              </a:lnSpc>
            </a:pPr>
            <a:r>
              <a:rPr sz="1650" dirty="0">
                <a:latin typeface="Arial"/>
                <a:cs typeface="Arial"/>
              </a:rPr>
              <a:t>Conclusão de 2.  Silogismo</a:t>
            </a:r>
            <a:r>
              <a:rPr sz="1650" spc="-7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disjuntivo</a:t>
            </a:r>
            <a:endParaRPr sz="165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1"/>
              <p:cNvSpPr txBox="1"/>
              <p:nvPr/>
            </p:nvSpPr>
            <p:spPr>
              <a:xfrm>
                <a:off x="5965158" y="3530260"/>
                <a:ext cx="1414780" cy="1088390"/>
              </a:xfrm>
              <a:prstGeom prst="rect">
                <a:avLst/>
              </a:prstGeom>
            </p:spPr>
            <p:txBody>
              <a:bodyPr vert="horz" wrap="square" lIns="0" tIns="6858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40"/>
                  </a:spcBef>
                  <a:tabLst>
                    <a:tab pos="781685" algn="l"/>
                  </a:tabLst>
                </a:pPr>
                <a:r>
                  <a:rPr sz="1950" spc="10" dirty="0">
                    <a:latin typeface="Arial"/>
                    <a:cs typeface="Arial"/>
                  </a:rPr>
                  <a:t>3.	</a:t>
                </a:r>
                <a:r>
                  <a:rPr sz="1950" i="1" spc="190" dirty="0">
                    <a:latin typeface="Times New Roman"/>
                    <a:cs typeface="Times New Roman"/>
                  </a:rPr>
                  <a:t>r </a:t>
                </a:r>
                <a:r>
                  <a:rPr sz="1950" i="1" spc="114" dirty="0">
                    <a:latin typeface="DejaVu Sans Condensed"/>
                    <a:cs typeface="DejaVu Sans Condensed"/>
                  </a:rPr>
                  <a:t>∨</a:t>
                </a:r>
                <a:r>
                  <a:rPr sz="1950" i="1" spc="-325" dirty="0">
                    <a:latin typeface="DejaVu Sans Condensed"/>
                    <a:cs typeface="DejaVu Sans Condensed"/>
                  </a:rPr>
                  <a:t> </a:t>
                </a:r>
                <a:r>
                  <a:rPr sz="1950" i="1" spc="110" dirty="0">
                    <a:latin typeface="Times New Roman"/>
                    <a:cs typeface="Times New Roman"/>
                  </a:rPr>
                  <a:t>s</a:t>
                </a:r>
                <a:r>
                  <a:rPr sz="1950" spc="110" dirty="0">
                    <a:latin typeface="Arial"/>
                    <a:cs typeface="Arial"/>
                  </a:rPr>
                  <a:t>;</a:t>
                </a:r>
                <a:endParaRPr sz="1950" dirty="0">
                  <a:latin typeface="Arial"/>
                  <a:cs typeface="Arial"/>
                </a:endParaRPr>
              </a:p>
              <a:p>
                <a:pPr marL="781685">
                  <a:lnSpc>
                    <a:spcPct val="100000"/>
                  </a:lnSpc>
                  <a:spcBef>
                    <a:spcPts val="450"/>
                  </a:spcBef>
                </a:pPr>
                <a:r>
                  <a:rPr sz="1950" i="1" spc="70" dirty="0">
                    <a:latin typeface="DejaVu Sans Condensed"/>
                    <a:cs typeface="DejaVu Sans Condensed"/>
                  </a:rPr>
                  <a:t>¬</a:t>
                </a:r>
                <a:r>
                  <a:rPr sz="1950" i="1" spc="70" dirty="0">
                    <a:latin typeface="Times New Roman"/>
                    <a:cs typeface="Times New Roman"/>
                  </a:rPr>
                  <a:t>s</a:t>
                </a:r>
                <a:endParaRPr sz="1950" dirty="0">
                  <a:latin typeface="Times New Roman"/>
                  <a:cs typeface="Times New Roman"/>
                </a:endParaRPr>
              </a:p>
              <a:p>
                <a:pPr marL="349250">
                  <a:lnSpc>
                    <a:spcPct val="100000"/>
                  </a:lnSpc>
                  <a:spcBef>
                    <a:spcPts val="450"/>
                  </a:spcBef>
                  <a:tabLst>
                    <a:tab pos="781685" algn="l"/>
                  </a:tabLst>
                </a:pPr>
                <a14:m>
                  <m:oMath xmlns:m="http://schemas.openxmlformats.org/officeDocument/2006/math">
                    <m:r>
                      <a:rPr lang="pt-PT" sz="1950" i="1" spc="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</m:t>
                    </m:r>
                  </m:oMath>
                </a14:m>
                <a:r>
                  <a:rPr sz="1950" spc="5" dirty="0">
                    <a:latin typeface="Arial"/>
                    <a:cs typeface="Arial"/>
                  </a:rPr>
                  <a:t>	</a:t>
                </a:r>
                <a:r>
                  <a:rPr sz="1950" i="1" spc="190" dirty="0">
                    <a:latin typeface="Times New Roman"/>
                    <a:cs typeface="Times New Roman"/>
                  </a:rPr>
                  <a:t>r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58" y="3530260"/>
                <a:ext cx="1414780" cy="1088390"/>
              </a:xfrm>
              <a:prstGeom prst="rect">
                <a:avLst/>
              </a:prstGeom>
              <a:blipFill>
                <a:blip r:embed="rId3"/>
                <a:stretch>
                  <a:fillRect l="-9914" t="-559" r="-8621" b="-1396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2"/>
          <p:cNvSpPr txBox="1"/>
          <p:nvPr/>
        </p:nvSpPr>
        <p:spPr>
          <a:xfrm>
            <a:off x="7994681" y="4764676"/>
            <a:ext cx="1542415" cy="10883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50" dirty="0">
                <a:latin typeface="Arial"/>
                <a:cs typeface="Arial"/>
              </a:rPr>
              <a:t>(c)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40900"/>
              </a:lnSpc>
            </a:pPr>
            <a:r>
              <a:rPr sz="1650" dirty="0">
                <a:latin typeface="Arial"/>
                <a:cs typeface="Arial"/>
              </a:rPr>
              <a:t>Conclusão de</a:t>
            </a:r>
            <a:r>
              <a:rPr sz="1650" spc="-8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3.  Modus</a:t>
            </a:r>
            <a:r>
              <a:rPr sz="1650" spc="-25" dirty="0">
                <a:latin typeface="Arial"/>
                <a:cs typeface="Arial"/>
              </a:rPr>
              <a:t> </a:t>
            </a:r>
            <a:r>
              <a:rPr sz="1650" spc="-15" dirty="0">
                <a:latin typeface="Arial"/>
                <a:cs typeface="Arial"/>
              </a:rPr>
              <a:t>Ponens</a:t>
            </a:r>
            <a:endParaRPr sz="165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4"/>
              <p:cNvSpPr txBox="1"/>
              <p:nvPr/>
            </p:nvSpPr>
            <p:spPr>
              <a:xfrm>
                <a:off x="5965158" y="4773069"/>
                <a:ext cx="1506220" cy="108839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781685" marR="5080" indent="-769620">
                  <a:lnSpc>
                    <a:spcPct val="119200"/>
                  </a:lnSpc>
                  <a:spcBef>
                    <a:spcPts val="90"/>
                  </a:spcBef>
                  <a:tabLst>
                    <a:tab pos="781685" algn="l"/>
                  </a:tabLst>
                </a:pPr>
                <a:r>
                  <a:rPr sz="1950" spc="10" dirty="0">
                    <a:latin typeface="Arial"/>
                    <a:cs typeface="Arial"/>
                  </a:rPr>
                  <a:t>4.	</a:t>
                </a:r>
                <a:r>
                  <a:rPr sz="1950" i="1" spc="190" dirty="0">
                    <a:latin typeface="Times New Roman"/>
                    <a:cs typeface="Times New Roman"/>
                  </a:rPr>
                  <a:t>r </a:t>
                </a:r>
                <a:r>
                  <a:rPr sz="1950" i="1" spc="635" dirty="0">
                    <a:latin typeface="DejaVu Sans Condensed"/>
                    <a:cs typeface="DejaVu Sans Condensed"/>
                  </a:rPr>
                  <a:t>→</a:t>
                </a:r>
                <a:r>
                  <a:rPr sz="1950" i="1" spc="-100" dirty="0">
                    <a:latin typeface="DejaVu Sans Condensed"/>
                    <a:cs typeface="DejaVu Sans Condensed"/>
                  </a:rPr>
                  <a:t> </a:t>
                </a:r>
                <a:r>
                  <a:rPr sz="1950" i="1" spc="110" dirty="0">
                    <a:latin typeface="Times New Roman"/>
                    <a:cs typeface="Times New Roman"/>
                  </a:rPr>
                  <a:t>t</a:t>
                </a:r>
                <a:r>
                  <a:rPr sz="1950" spc="110" dirty="0">
                    <a:latin typeface="Arial"/>
                    <a:cs typeface="Arial"/>
                  </a:rPr>
                  <a:t>;  </a:t>
                </a:r>
                <a:r>
                  <a:rPr sz="1950" i="1" spc="190" dirty="0">
                    <a:latin typeface="Times New Roman"/>
                    <a:cs typeface="Times New Roman"/>
                  </a:rPr>
                  <a:t>r</a:t>
                </a:r>
                <a:endParaRPr sz="1950" dirty="0">
                  <a:latin typeface="Times New Roman"/>
                  <a:cs typeface="Times New Roman"/>
                </a:endParaRPr>
              </a:p>
              <a:p>
                <a:pPr marL="349250">
                  <a:lnSpc>
                    <a:spcPct val="100000"/>
                  </a:lnSpc>
                  <a:spcBef>
                    <a:spcPts val="450"/>
                  </a:spcBef>
                  <a:tabLst>
                    <a:tab pos="781685" algn="l"/>
                  </a:tabLst>
                </a:pPr>
                <a14:m>
                  <m:oMath xmlns:m="http://schemas.openxmlformats.org/officeDocument/2006/math">
                    <m:r>
                      <a:rPr lang="pt-PT" sz="1950" i="1" spc="5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∴ </m:t>
                    </m:r>
                  </m:oMath>
                </a14:m>
                <a:r>
                  <a:rPr sz="1950" spc="5" dirty="0">
                    <a:latin typeface="Arial"/>
                    <a:cs typeface="Arial"/>
                  </a:rPr>
                  <a:t>	</a:t>
                </a:r>
                <a:r>
                  <a:rPr sz="1950" i="1" spc="215" dirty="0">
                    <a:latin typeface="Times New Roman"/>
                    <a:cs typeface="Times New Roman"/>
                  </a:rPr>
                  <a:t>t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58" y="4773069"/>
                <a:ext cx="1506220" cy="1088390"/>
              </a:xfrm>
              <a:prstGeom prst="rect">
                <a:avLst/>
              </a:prstGeom>
              <a:blipFill>
                <a:blip r:embed="rId4"/>
                <a:stretch>
                  <a:fillRect l="-9312" t="-3352" r="-19433" b="-1340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/>
          <p:cNvSpPr txBox="1"/>
          <p:nvPr/>
        </p:nvSpPr>
        <p:spPr>
          <a:xfrm>
            <a:off x="1266323" y="6449290"/>
            <a:ext cx="611441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483234" algn="l"/>
              </a:tabLst>
            </a:pPr>
            <a:r>
              <a:rPr sz="1950" spc="75" dirty="0">
                <a:latin typeface="Arial"/>
                <a:cs typeface="Arial"/>
              </a:rPr>
              <a:t>.</a:t>
            </a:r>
            <a:r>
              <a:rPr sz="2925" spc="112" baseline="35612" dirty="0">
                <a:latin typeface="Arial"/>
                <a:cs typeface="Arial"/>
              </a:rPr>
              <a:t>.</a:t>
            </a:r>
            <a:r>
              <a:rPr sz="1950" spc="75" dirty="0">
                <a:latin typeface="Arial"/>
                <a:cs typeface="Arial"/>
              </a:rPr>
              <a:t>.	</a:t>
            </a:r>
            <a:r>
              <a:rPr sz="1950" i="1" spc="215" dirty="0">
                <a:latin typeface="Times New Roman"/>
                <a:cs typeface="Times New Roman"/>
              </a:rPr>
              <a:t>t </a:t>
            </a:r>
            <a:r>
              <a:rPr sz="1950" spc="15" dirty="0">
                <a:latin typeface="Arial"/>
                <a:cs typeface="Arial"/>
              </a:rPr>
              <a:t>é </a:t>
            </a:r>
            <a:r>
              <a:rPr sz="1950" spc="10" dirty="0">
                <a:latin typeface="Arial"/>
                <a:cs typeface="Arial"/>
              </a:rPr>
              <a:t>verdadeiro </a:t>
            </a:r>
            <a:r>
              <a:rPr sz="1950" spc="15" dirty="0">
                <a:latin typeface="Arial"/>
                <a:cs typeface="Arial"/>
              </a:rPr>
              <a:t>e os óculos estão na </a:t>
            </a:r>
            <a:r>
              <a:rPr sz="1950" spc="20" dirty="0">
                <a:latin typeface="Arial"/>
                <a:cs typeface="Arial"/>
              </a:rPr>
              <a:t>mesa </a:t>
            </a:r>
            <a:r>
              <a:rPr sz="1950" spc="15" dirty="0">
                <a:latin typeface="Arial"/>
                <a:cs typeface="Arial"/>
              </a:rPr>
              <a:t>do</a:t>
            </a:r>
            <a:r>
              <a:rPr sz="1950" spc="-26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café.</a:t>
            </a:r>
            <a:endParaRPr sz="1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396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Uso de proposições em especificações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42173"/>
            <a:ext cx="10515600" cy="443479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Traduzir sentenças numa linguagem natural, como o português, em  expressões lógicas é uma parte importante da especificação de sistemas  computacionais (hardware e software).</a:t>
            </a:r>
          </a:p>
          <a:p>
            <a:pPr>
              <a:lnSpc>
                <a:spcPct val="110000"/>
              </a:lnSpc>
            </a:pPr>
            <a:r>
              <a:rPr lang="pt-PT" dirty="0" smtClean="0"/>
              <a:t>Profissionais </a:t>
            </a:r>
            <a:r>
              <a:rPr lang="pt-PT" dirty="0"/>
              <a:t>que fazem a especificação de tais sistemas computacionais  devem traduzir requisitos expressos numa linguagem natural em uma  especificação precisa e não ambígua.</a:t>
            </a:r>
          </a:p>
          <a:p>
            <a:pPr>
              <a:lnSpc>
                <a:spcPct val="110000"/>
              </a:lnSpc>
            </a:pPr>
            <a:r>
              <a:rPr lang="pt-PT" dirty="0" smtClean="0"/>
              <a:t>Essa </a:t>
            </a:r>
            <a:r>
              <a:rPr lang="pt-PT" dirty="0"/>
              <a:t>especificação pode ser usada como base para o desenvolvimento do  sistema.</a:t>
            </a:r>
          </a:p>
          <a:p>
            <a:pPr>
              <a:lnSpc>
                <a:spcPct val="11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316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Uso de proposições em especificações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10652" y="1428750"/>
                <a:ext cx="10343147" cy="47482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PT" dirty="0"/>
                  <a:t>Exemplo 41:</a:t>
                </a:r>
              </a:p>
              <a:p>
                <a:r>
                  <a:rPr lang="pt-PT" dirty="0"/>
                  <a:t>Requisito:</a:t>
                </a:r>
              </a:p>
              <a:p>
                <a:pPr marL="538163" indent="0">
                  <a:buNone/>
                </a:pPr>
                <a:r>
                  <a:rPr lang="pt-PT" dirty="0" smtClean="0"/>
                  <a:t>(a) Uma </a:t>
                </a:r>
                <a:r>
                  <a:rPr lang="pt-PT" dirty="0"/>
                  <a:t>resposta automática não pode ser enviada se o sistema de  arquivos está cheio.</a:t>
                </a:r>
              </a:p>
              <a:p>
                <a:r>
                  <a:rPr lang="pt-PT" dirty="0"/>
                  <a:t>Proposições: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PT" dirty="0"/>
                  <a:t> Uma resposta automática não pode ser enviada.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pt-PT" dirty="0"/>
                  <a:t>O sistema de arquivos está cheio.</a:t>
                </a:r>
              </a:p>
              <a:p>
                <a:r>
                  <a:rPr lang="pt-PT" dirty="0"/>
                  <a:t>Tradução do requisito para a proposição:</a:t>
                </a:r>
              </a:p>
              <a:p>
                <a:pPr marL="0" indent="0">
                  <a:buNone/>
                </a:pPr>
                <a:r>
                  <a:rPr lang="pt-PT" dirty="0"/>
                  <a:t>	</a:t>
                </a:r>
                <a:r>
                  <a:rPr lang="pt-PT" dirty="0" smtClean="0"/>
                  <a:t>(a)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0652" y="1428750"/>
                <a:ext cx="10343147" cy="4748213"/>
              </a:xfrm>
              <a:blipFill>
                <a:blip r:embed="rId2"/>
                <a:stretch>
                  <a:fillRect l="-2064" t="-205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613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Uso de proposições em especificações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7300"/>
                <a:ext cx="11136086" cy="523058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pt-PT" sz="2400" dirty="0"/>
                  <a:t>Exemplo 42: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sz="2400" dirty="0"/>
                  <a:t>Requisitos: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pt-PT" sz="1800" dirty="0"/>
                  <a:t>A mensagem de diagnóstico é armazenada no buffer ou a mensagem de  diagnóstico é retransmitida.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pt-PT" sz="1800" dirty="0"/>
                  <a:t>A mensagem de diagnóstico não é armazenada no buffer.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pt-PT" sz="1800" dirty="0"/>
                  <a:t>Se a mensagem de diagnóstico é armazenada no buffer então a  mensagem de diagnóstico é retransmitida.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sz="2400" dirty="0"/>
                  <a:t>Proposições: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8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PT" sz="1800" dirty="0"/>
                  <a:t> A mensagem de diagnóstico é armazenada no buffer.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sz="1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sz="18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PT" sz="1800" dirty="0"/>
                  <a:t> A mensagem de diagnóstico é retransmitida.</a:t>
                </a:r>
              </a:p>
              <a:p>
                <a:pPr>
                  <a:lnSpc>
                    <a:spcPct val="120000"/>
                  </a:lnSpc>
                </a:pPr>
                <a:r>
                  <a:rPr lang="pt-PT" sz="2400" dirty="0"/>
                  <a:t>Tradução dos requisitos para as proposições: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 ∨ </m:t>
                      </m:r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pt-PT" sz="1800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PT" sz="1800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pt-PT" sz="180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pt-PT" sz="1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7300"/>
                <a:ext cx="11136086" cy="5230586"/>
              </a:xfrm>
              <a:blipFill>
                <a:blip r:embed="rId2"/>
                <a:stretch>
                  <a:fillRect l="-1533" t="-117" r="-16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47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Uso de proposições em especificações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49154" y="1428750"/>
                <a:ext cx="10304646" cy="4748213"/>
              </a:xfrm>
            </p:spPr>
            <p:txBody>
              <a:bodyPr>
                <a:normAutofit/>
              </a:bodyPr>
              <a:lstStyle/>
              <a:p>
                <a:r>
                  <a:rPr lang="pt-PT" sz="2400" dirty="0"/>
                  <a:t>Deduções: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pt-PT" dirty="0" smtClean="0"/>
                  <a:t>	</a:t>
                </a:r>
                <a:r>
                  <a:rPr lang="pt-PT" dirty="0">
                    <a:latin typeface="Arial"/>
                    <a:cs typeface="Arial"/>
                  </a:rPr>
                  <a:t>(a</a:t>
                </a:r>
                <a:r>
                  <a:rPr lang="pt-PT" dirty="0" smtClean="0">
                    <a:latin typeface="Arial"/>
                    <a:cs typeface="Arial"/>
                  </a:rPr>
                  <a:t>)</a:t>
                </a: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		(b)</a:t>
                </a: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	Silogismo </a:t>
                </a:r>
                <a:r>
                  <a:rPr lang="pt-PT" dirty="0" smtClean="0"/>
                  <a:t>disjuntivo</a:t>
                </a:r>
              </a:p>
              <a:p>
                <a:pPr marL="457200" lvl="1" indent="0">
                  <a:buNone/>
                </a:pP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		Conclusão acima</a:t>
                </a: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PT" dirty="0" smtClean="0"/>
                  <a:t>		(b)</a:t>
                </a: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	(c)</a:t>
                </a:r>
                <a:endParaRPr lang="pt-PT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pt-PT" dirty="0" smtClean="0"/>
                  <a:t> 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pt-PT" dirty="0" smtClean="0"/>
              </a:p>
              <a:p>
                <a:pPr lvl="1"/>
                <a:r>
                  <a:rPr lang="pt-PT" dirty="0"/>
                  <a:t>Os requisitos são consistentes para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e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pt-PT" dirty="0"/>
              </a:p>
              <a:p>
                <a:pPr lvl="1"/>
                <a:r>
                  <a:rPr lang="pt-PT" dirty="0" smtClean="0"/>
                  <a:t>O </a:t>
                </a:r>
                <a:r>
                  <a:rPr lang="pt-PT" dirty="0"/>
                  <a:t>que acontece com a especificação se o requisito “A mensagem de  diagnóstico não é retransmitida” é acrescentada?</a:t>
                </a:r>
              </a:p>
              <a:p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154" y="1428750"/>
                <a:ext cx="10304646" cy="4748213"/>
              </a:xfrm>
              <a:blipFill>
                <a:blip r:embed="rId2"/>
                <a:stretch>
                  <a:fillRect l="-1597" t="-5263" b="-141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6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pt-PT" dirty="0"/>
              <a:t>Em toda teoria matemática, usam-se termos já definidos na concepção de  novas definições.</a:t>
            </a:r>
          </a:p>
          <a:p>
            <a:pPr>
              <a:lnSpc>
                <a:spcPct val="110000"/>
              </a:lnSpc>
            </a:pPr>
            <a:r>
              <a:rPr lang="pt-PT" dirty="0" smtClean="0"/>
              <a:t>Mas </a:t>
            </a:r>
            <a:r>
              <a:rPr lang="pt-PT" dirty="0"/>
              <a:t>como fazer com os termos mais “primitivos”?</a:t>
            </a:r>
          </a:p>
          <a:p>
            <a:pPr lvl="1">
              <a:lnSpc>
                <a:spcPct val="110000"/>
              </a:lnSpc>
            </a:pPr>
            <a:r>
              <a:rPr lang="pt-PT" dirty="0" smtClean="0"/>
              <a:t>Termos </a:t>
            </a:r>
            <a:r>
              <a:rPr lang="pt-PT" dirty="0"/>
              <a:t>“primitivos” ou iniciais não são definidos.</a:t>
            </a:r>
          </a:p>
          <a:p>
            <a:pPr lvl="1">
              <a:lnSpc>
                <a:spcPct val="110000"/>
              </a:lnSpc>
            </a:pPr>
            <a:r>
              <a:rPr lang="pt-PT" dirty="0" smtClean="0"/>
              <a:t>Em </a:t>
            </a:r>
            <a:r>
              <a:rPr lang="pt-PT" dirty="0"/>
              <a:t>lógica, os </a:t>
            </a:r>
            <a:r>
              <a:rPr lang="pt-PT" dirty="0" smtClean="0"/>
              <a:t>termos sentença</a:t>
            </a:r>
            <a:r>
              <a:rPr lang="pt-PT" dirty="0"/>
              <a:t>, verdadeiro, e falso são os termos iniciais  não definidos.</a:t>
            </a:r>
          </a:p>
          <a:p>
            <a:pPr>
              <a:lnSpc>
                <a:spcPct val="110000"/>
              </a:lnSpc>
            </a:pPr>
            <a:r>
              <a:rPr lang="pt-PT" dirty="0" smtClean="0"/>
              <a:t>Definição</a:t>
            </a:r>
            <a:r>
              <a:rPr lang="pt-PT" dirty="0"/>
              <a:t>: </a:t>
            </a:r>
            <a:endParaRPr lang="pt-PT" dirty="0" smtClean="0"/>
          </a:p>
          <a:p>
            <a:pPr lvl="1">
              <a:lnSpc>
                <a:spcPct val="110000"/>
              </a:lnSpc>
            </a:pPr>
            <a:r>
              <a:rPr lang="pt-PT" dirty="0" smtClean="0"/>
              <a:t>uma </a:t>
            </a:r>
            <a:r>
              <a:rPr lang="pt-PT" b="1" i="1" dirty="0"/>
              <a:t>afirmação</a:t>
            </a:r>
            <a:r>
              <a:rPr lang="pt-PT" dirty="0"/>
              <a:t> ou </a:t>
            </a:r>
            <a:r>
              <a:rPr lang="pt-PT" b="1" i="1" dirty="0"/>
              <a:t>proposição</a:t>
            </a:r>
            <a:r>
              <a:rPr lang="pt-PT" dirty="0"/>
              <a:t> é uma sentença que é </a:t>
            </a:r>
            <a:r>
              <a:rPr lang="pt-PT" dirty="0" smtClean="0"/>
              <a:t>verdadeira (V</a:t>
            </a:r>
            <a:r>
              <a:rPr lang="pt-PT" dirty="0"/>
              <a:t>) ou falsa (F) mas não ambas</a:t>
            </a:r>
            <a:r>
              <a:rPr lang="pt-PT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pt-PT" dirty="0"/>
              <a:t>Exemplo 3: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PT" dirty="0" smtClean="0"/>
              <a:t>2 </a:t>
            </a:r>
            <a:r>
              <a:rPr lang="pt-PT" dirty="0"/>
              <a:t>+ 2 = 4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PT" dirty="0" smtClean="0"/>
              <a:t>2 </a:t>
            </a:r>
            <a:r>
              <a:rPr lang="pt-PT" dirty="0"/>
              <a:t>+ 2 = 5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pt-PT" dirty="0"/>
              <a:t>são proposições, onde a primeira é V e a segunda é F</a:t>
            </a:r>
          </a:p>
          <a:p>
            <a:pPr>
              <a:lnSpc>
                <a:spcPct val="11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9499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Falácias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9528" y="1428750"/>
            <a:ext cx="10314272" cy="4748213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Falácia = erro no raciocínio que resulta num argumento inválido.</a:t>
            </a:r>
          </a:p>
          <a:p>
            <a:r>
              <a:rPr lang="pt-PT" dirty="0"/>
              <a:t>Falácias comuns:</a:t>
            </a:r>
          </a:p>
          <a:p>
            <a:pPr lvl="1"/>
            <a:r>
              <a:rPr lang="pt-PT" dirty="0" smtClean="0"/>
              <a:t>Usar </a:t>
            </a:r>
            <a:r>
              <a:rPr lang="pt-PT" dirty="0"/>
              <a:t>uma premissa vaga ou ambígua;</a:t>
            </a:r>
          </a:p>
          <a:p>
            <a:pPr lvl="1"/>
            <a:r>
              <a:rPr lang="pt-PT" dirty="0" smtClean="0"/>
              <a:t>Assumir </a:t>
            </a:r>
            <a:r>
              <a:rPr lang="pt-PT" dirty="0"/>
              <a:t>como verdadeiro o que deve ser provado;</a:t>
            </a:r>
          </a:p>
          <a:p>
            <a:pPr lvl="1"/>
            <a:r>
              <a:rPr lang="pt-PT" dirty="0" smtClean="0"/>
              <a:t>Concluir </a:t>
            </a:r>
            <a:r>
              <a:rPr lang="pt-PT" dirty="0"/>
              <a:t>uma premissa sem uma argumentação adequada;</a:t>
            </a:r>
          </a:p>
          <a:p>
            <a:pPr lvl="1"/>
            <a:r>
              <a:rPr lang="pt-PT" dirty="0" smtClean="0"/>
              <a:t>Erro </a:t>
            </a:r>
            <a:r>
              <a:rPr lang="pt-PT" dirty="0"/>
              <a:t>oposto;</a:t>
            </a:r>
          </a:p>
          <a:p>
            <a:pPr lvl="1"/>
            <a:r>
              <a:rPr lang="pt-PT" dirty="0" smtClean="0"/>
              <a:t>Erro </a:t>
            </a:r>
            <a:r>
              <a:rPr lang="pt-PT" dirty="0"/>
              <a:t>inverso.</a:t>
            </a:r>
          </a:p>
          <a:p>
            <a:endParaRPr lang="pt-PT" dirty="0"/>
          </a:p>
          <a:p>
            <a:r>
              <a:rPr lang="pt-PT" dirty="0"/>
              <a:t>Como mostrar que um argumento é inválido?</a:t>
            </a:r>
          </a:p>
          <a:p>
            <a:pPr lvl="1"/>
            <a:r>
              <a:rPr lang="pt-PT" dirty="0" smtClean="0"/>
              <a:t>Construir </a:t>
            </a:r>
            <a:r>
              <a:rPr lang="pt-PT" dirty="0"/>
              <a:t>a tabela da verdade e achar uma linha crítica com a conclusão  falsa.</a:t>
            </a:r>
          </a:p>
          <a:p>
            <a:pPr lvl="1"/>
            <a:r>
              <a:rPr lang="pt-PT" dirty="0" smtClean="0"/>
              <a:t>Achar </a:t>
            </a:r>
            <a:r>
              <a:rPr lang="pt-PT" dirty="0"/>
              <a:t>um argumento com premissas verdadeiras e conclusão falsa.</a:t>
            </a:r>
          </a:p>
          <a:p>
            <a:endParaRPr lang="pt-PT" dirty="0"/>
          </a:p>
          <a:p>
            <a:pPr marL="457200" lvl="1" indent="0">
              <a:buNone/>
            </a:pPr>
            <a:r>
              <a:rPr lang="pt-PT" dirty="0" smtClean="0">
                <a:sym typeface="Wingdings" panose="05000000000000000000" pitchFamily="2" charset="2"/>
              </a:rPr>
              <a:t> </a:t>
            </a:r>
            <a:r>
              <a:rPr lang="pt-PT" dirty="0" smtClean="0"/>
              <a:t>Para </a:t>
            </a:r>
            <a:r>
              <a:rPr lang="pt-PT" dirty="0"/>
              <a:t>um argumento ser válido, qualquer argumento da mesma forma que  tem premissas verdadeiras deve ter uma conclusão verdadeira.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52141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Erro oposto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43276" y="1428750"/>
                <a:ext cx="10410524" cy="4748213"/>
              </a:xfrm>
            </p:spPr>
            <p:txBody>
              <a:bodyPr/>
              <a:lstStyle/>
              <a:p>
                <a:r>
                  <a:rPr lang="pt-PT" dirty="0"/>
                  <a:t>Exemplo 43:</a:t>
                </a:r>
              </a:p>
              <a:p>
                <a:pPr marL="457200" lvl="1" indent="0">
                  <a:buNone/>
                </a:pPr>
                <a:r>
                  <a:rPr lang="pt-PT" i="1" dirty="0"/>
                  <a:t>Se Zeca é um gênio</a:t>
                </a:r>
              </a:p>
              <a:p>
                <a:pPr marL="457200" lvl="1" indent="0">
                  <a:buNone/>
                </a:pPr>
                <a:r>
                  <a:rPr lang="pt-PT" i="1" dirty="0"/>
                  <a:t>então Zeca senta na primeira carteira na sala de aula;</a:t>
                </a:r>
              </a:p>
              <a:p>
                <a:pPr marL="457200" lvl="1" indent="0">
                  <a:buNone/>
                </a:pPr>
                <a:r>
                  <a:rPr lang="pt-PT" i="1" dirty="0"/>
                  <a:t>Zeca senta na primeira carteira na sala de aula;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pt-PT" i="1" dirty="0" smtClean="0"/>
                  <a:t> Zeca </a:t>
                </a:r>
                <a:r>
                  <a:rPr lang="pt-PT" i="1" dirty="0"/>
                  <a:t>é um gênio.</a:t>
                </a:r>
              </a:p>
              <a:p>
                <a:r>
                  <a:rPr lang="pt-PT" dirty="0"/>
                  <a:t>A forma geral do argumento acima é: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. .	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276" y="1428750"/>
                <a:ext cx="10410524" cy="4748213"/>
              </a:xfrm>
              <a:blipFill>
                <a:blip r:embed="rId2"/>
                <a:stretch>
                  <a:fillRect l="-204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56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Erro oposto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04430" y="5179641"/>
            <a:ext cx="10420758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pt-PT" sz="2400" spc="1185" dirty="0" smtClean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PT" sz="2400" spc="15" dirty="0" smtClean="0">
                <a:latin typeface="Arial"/>
                <a:cs typeface="Arial"/>
              </a:rPr>
              <a:t>Este </a:t>
            </a:r>
            <a:r>
              <a:rPr lang="pt-PT" sz="2400" spc="15" dirty="0">
                <a:latin typeface="Arial"/>
                <a:cs typeface="Arial"/>
              </a:rPr>
              <a:t>argumento </a:t>
            </a:r>
            <a:r>
              <a:rPr lang="pt-PT" sz="2400" spc="10" dirty="0">
                <a:latin typeface="Arial"/>
                <a:cs typeface="Arial"/>
              </a:rPr>
              <a:t>lembra </a:t>
            </a:r>
            <a:r>
              <a:rPr lang="pt-PT" sz="2400" spc="15" dirty="0">
                <a:latin typeface="Arial"/>
                <a:cs typeface="Arial"/>
              </a:rPr>
              <a:t>a </a:t>
            </a:r>
            <a:r>
              <a:rPr lang="pt-PT" sz="2400" spc="10" dirty="0">
                <a:latin typeface="Arial"/>
                <a:cs typeface="Arial"/>
              </a:rPr>
              <a:t>forma geral </a:t>
            </a:r>
            <a:r>
              <a:rPr lang="pt-PT" sz="2400" spc="15" dirty="0">
                <a:latin typeface="Arial"/>
                <a:cs typeface="Arial"/>
              </a:rPr>
              <a:t>do argumento “Modus </a:t>
            </a:r>
            <a:r>
              <a:rPr lang="pt-PT" sz="2400" spc="-15" dirty="0">
                <a:latin typeface="Arial"/>
                <a:cs typeface="Arial"/>
              </a:rPr>
              <a:t>ponens.”</a:t>
            </a:r>
            <a:endParaRPr lang="pt-PT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lang="pt-PT" sz="2400" spc="1185" dirty="0" smtClean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PT" sz="2400" spc="15" dirty="0" smtClean="0">
                <a:latin typeface="Arial"/>
                <a:cs typeface="Arial"/>
              </a:rPr>
              <a:t>Forma </a:t>
            </a:r>
            <a:r>
              <a:rPr lang="pt-PT" sz="2400" spc="15" dirty="0">
                <a:latin typeface="Arial"/>
                <a:cs typeface="Arial"/>
              </a:rPr>
              <a:t>deste argumento é </a:t>
            </a:r>
            <a:r>
              <a:rPr lang="pt-PT" sz="2400" spc="5" dirty="0">
                <a:latin typeface="Arial"/>
                <a:cs typeface="Arial"/>
              </a:rPr>
              <a:t>inválida.</a:t>
            </a:r>
            <a:endParaRPr lang="pt-PT" sz="24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633758"/>
                  </p:ext>
                </p:extLst>
              </p:nvPr>
            </p:nvGraphicFramePr>
            <p:xfrm>
              <a:off x="6415991" y="1952650"/>
              <a:ext cx="392751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21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11493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621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20542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1489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4765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17358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𝑝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→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633758"/>
                  </p:ext>
                </p:extLst>
              </p:nvPr>
            </p:nvGraphicFramePr>
            <p:xfrm>
              <a:off x="6415991" y="1952650"/>
              <a:ext cx="392751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21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11493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26219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20542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14896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476568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17358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/>
                            <a:t>Premissas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Conclusão</a:t>
                          </a:r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8148" t="-108197" r="-850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61538" t="-108197" r="-7826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179104" t="-108197" r="-20373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479487" t="-108197" r="-250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234197" t="-108197" r="-1036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1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2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3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dirty="0" smtClean="0"/>
                            <a:t>4</a:t>
                          </a:r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F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 smtClean="0"/>
                            <a:t>V</a:t>
                          </a: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699970" y="2706810"/>
                <a:ext cx="364205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PT" sz="2400" dirty="0">
                    <a:latin typeface="Cambria Math" panose="02040503050406030204" pitchFamily="18" charset="0"/>
                  </a:rPr>
                  <a:t>Forma do argumento é: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PT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70" y="2706810"/>
                <a:ext cx="3642051" cy="1569660"/>
              </a:xfrm>
              <a:prstGeom prst="rect">
                <a:avLst/>
              </a:prstGeom>
              <a:blipFill>
                <a:blip r:embed="rId3"/>
                <a:stretch>
                  <a:fillRect l="-2680" t="-3101" b="-232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816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Erro inverso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29902" y="1428750"/>
                <a:ext cx="10323897" cy="4748213"/>
              </a:xfrm>
            </p:spPr>
            <p:txBody>
              <a:bodyPr/>
              <a:lstStyle/>
              <a:p>
                <a:r>
                  <a:rPr lang="pt-PT" dirty="0"/>
                  <a:t>Exemplo 44:</a:t>
                </a:r>
              </a:p>
              <a:p>
                <a:pPr marL="457200" lvl="1" indent="0">
                  <a:buNone/>
                </a:pPr>
                <a:r>
                  <a:rPr lang="pt-PT" dirty="0"/>
                  <a:t>Se as taxas de juro subirem</a:t>
                </a:r>
              </a:p>
              <a:p>
                <a:pPr marL="457200" lvl="1" indent="0">
                  <a:buNone/>
                </a:pPr>
                <a:r>
                  <a:rPr lang="pt-PT" dirty="0"/>
                  <a:t>então os preços das ações irão cair;</a:t>
                </a:r>
              </a:p>
              <a:p>
                <a:pPr marL="457200" lvl="1" indent="0">
                  <a:buNone/>
                </a:pPr>
                <a:r>
                  <a:rPr lang="pt-PT" dirty="0"/>
                  <a:t>As taxas de juro não estão subindo;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PT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pt-PT" dirty="0" smtClean="0"/>
                  <a:t> Os </a:t>
                </a:r>
                <a:r>
                  <a:rPr lang="pt-PT" dirty="0"/>
                  <a:t>preços das ações não irão cair.</a:t>
                </a:r>
              </a:p>
              <a:p>
                <a:pPr marL="272415" indent="-260350">
                  <a:lnSpc>
                    <a:spcPct val="100000"/>
                  </a:lnSpc>
                  <a:spcBef>
                    <a:spcPts val="540"/>
                  </a:spcBef>
                  <a:buClr>
                    <a:srgbClr val="FF0000"/>
                  </a:buClr>
                  <a:buFont typeface="DejaVu Sans Condensed"/>
                  <a:buChar char="•"/>
                  <a:tabLst>
                    <a:tab pos="273050" algn="l"/>
                  </a:tabLst>
                </a:pPr>
                <a:r>
                  <a:rPr lang="pt-PT" dirty="0"/>
                  <a:t>A </a:t>
                </a:r>
                <a:r>
                  <a:rPr lang="pt-PT" sz="2400" spc="10" dirty="0">
                    <a:latin typeface="Arial"/>
                    <a:cs typeface="Arial"/>
                  </a:rPr>
                  <a:t>forma geral </a:t>
                </a:r>
                <a:r>
                  <a:rPr lang="pt-PT" sz="2400" spc="15" dirty="0">
                    <a:latin typeface="Arial"/>
                    <a:cs typeface="Arial"/>
                  </a:rPr>
                  <a:t>do argumento acima</a:t>
                </a:r>
                <a:r>
                  <a:rPr lang="pt-PT" sz="2400" spc="-70" dirty="0">
                    <a:latin typeface="Arial"/>
                    <a:cs typeface="Arial"/>
                  </a:rPr>
                  <a:t> </a:t>
                </a:r>
                <a:r>
                  <a:rPr lang="pt-PT" sz="2400" spc="10" dirty="0">
                    <a:latin typeface="Arial"/>
                    <a:cs typeface="Arial"/>
                  </a:rPr>
                  <a:t>é:</a:t>
                </a:r>
                <a:endParaRPr lang="pt-PT" sz="2400" dirty="0">
                  <a:latin typeface="Arial"/>
                  <a:cs typeface="Arial"/>
                </a:endParaRPr>
              </a:p>
              <a:p>
                <a:pPr marL="934085" lvl="1" indent="0">
                  <a:lnSpc>
                    <a:spcPct val="100000"/>
                  </a:lnSpc>
                  <a:spcBef>
                    <a:spcPts val="4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 → </m:t>
                      </m:r>
                      <m:r>
                        <a:rPr lang="pt-PT" i="1" spc="20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lang="pt-PT" i="1" spc="20" dirty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  <a:p>
                <a:pPr marL="934085" lvl="1" indent="0">
                  <a:lnSpc>
                    <a:spcPct val="100000"/>
                  </a:lnSpc>
                  <a:spcBef>
                    <a:spcPts val="73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5" dirty="0" smtClean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i="1" spc="5" dirty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i="1" spc="5" dirty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21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i="1" spc="-70" dirty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i="1" spc="35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902" y="1428750"/>
                <a:ext cx="10323897" cy="4748213"/>
              </a:xfrm>
              <a:blipFill>
                <a:blip r:embed="rId2"/>
                <a:stretch>
                  <a:fillRect l="-2067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055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Erro inverso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92205" y="2544700"/>
                <a:ext cx="5177589" cy="184383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540"/>
                  </a:spcBef>
                  <a:buNone/>
                </a:pPr>
                <a:r>
                  <a:rPr lang="pt-PT" sz="2400" spc="15" dirty="0">
                    <a:latin typeface="Arial"/>
                    <a:cs typeface="Arial"/>
                  </a:rPr>
                  <a:t>Forma do argumento</a:t>
                </a:r>
                <a:r>
                  <a:rPr lang="pt-PT" sz="2400" spc="-70" dirty="0">
                    <a:latin typeface="Arial"/>
                    <a:cs typeface="Arial"/>
                  </a:rPr>
                  <a:t> </a:t>
                </a:r>
                <a:r>
                  <a:rPr lang="pt-PT" sz="2400" spc="10" dirty="0">
                    <a:latin typeface="Arial"/>
                    <a:cs typeface="Arial"/>
                  </a:rPr>
                  <a:t>é:</a:t>
                </a:r>
                <a:endParaRPr lang="pt-PT" sz="2400" dirty="0">
                  <a:latin typeface="Arial"/>
                  <a:cs typeface="Arial"/>
                </a:endParaRPr>
              </a:p>
              <a:p>
                <a:pPr marL="216534" indent="0">
                  <a:lnSpc>
                    <a:spcPct val="100000"/>
                  </a:lnSpc>
                  <a:spcBef>
                    <a:spcPts val="4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80" dirty="0" smtClean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i="1" spc="635" dirty="0" smtClean="0">
                          <a:latin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pt-PT" i="1" spc="30" dirty="0" smtClean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pt-PT" i="1" spc="20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lang="pt-PT" i="1" spc="20" dirty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  <a:p>
                <a:pPr marL="216534" indent="0">
                  <a:lnSpc>
                    <a:spcPct val="100000"/>
                  </a:lnSpc>
                  <a:spcBef>
                    <a:spcPts val="73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5" dirty="0" smtClean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i="1" spc="5" dirty="0">
                          <a:latin typeface="Cambria Math" panose="02040503050406030204" pitchFamily="18" charset="0"/>
                          <a:cs typeface="Times New Roman"/>
                        </a:rPr>
                        <m:t>𝑝</m:t>
                      </m:r>
                      <m:r>
                        <a:rPr lang="pt-PT" i="1" spc="5" dirty="0">
                          <a:latin typeface="Cambria Math" panose="02040503050406030204" pitchFamily="18" charset="0"/>
                          <a:cs typeface="Arial"/>
                        </a:rPr>
                        <m:t>;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pc="21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∴</m:t>
                      </m:r>
                      <m:r>
                        <a:rPr lang="pt-PT" i="1" spc="-70" dirty="0">
                          <a:latin typeface="Cambria Math" panose="02040503050406030204" pitchFamily="18" charset="0"/>
                          <a:cs typeface="DejaVu Sans Condensed"/>
                        </a:rPr>
                        <m:t>¬</m:t>
                      </m:r>
                      <m:r>
                        <a:rPr lang="pt-PT" i="1" spc="35" dirty="0"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lang="pt-PT" i="1" spc="5" dirty="0"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</m:oMath>
                  </m:oMathPara>
                </a14:m>
                <a:endParaRPr lang="pt-PT" dirty="0">
                  <a:latin typeface="Arial"/>
                  <a:cs typeface="Arial"/>
                </a:endParaRP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2205" y="2544700"/>
                <a:ext cx="5177589" cy="1843838"/>
              </a:xfrm>
              <a:blipFill>
                <a:blip r:embed="rId2"/>
                <a:stretch>
                  <a:fillRect l="-1885" t="-23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838200" y="5313411"/>
            <a:ext cx="10187043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pt-PT" sz="2400" spc="15" dirty="0" smtClean="0">
                <a:latin typeface="Arial"/>
                <a:cs typeface="Arial"/>
              </a:rPr>
              <a:t>Este </a:t>
            </a:r>
            <a:r>
              <a:rPr lang="pt-PT" sz="2400" spc="15" dirty="0">
                <a:latin typeface="Arial"/>
                <a:cs typeface="Arial"/>
              </a:rPr>
              <a:t>argumento </a:t>
            </a:r>
            <a:r>
              <a:rPr lang="pt-PT" sz="2400" spc="10" dirty="0">
                <a:latin typeface="Arial"/>
                <a:cs typeface="Arial"/>
              </a:rPr>
              <a:t>lembra </a:t>
            </a:r>
            <a:r>
              <a:rPr lang="pt-PT" sz="2400" spc="15" dirty="0">
                <a:latin typeface="Arial"/>
                <a:cs typeface="Arial"/>
              </a:rPr>
              <a:t>a </a:t>
            </a:r>
            <a:r>
              <a:rPr lang="pt-PT" sz="2400" spc="10" dirty="0">
                <a:latin typeface="Arial"/>
                <a:cs typeface="Arial"/>
              </a:rPr>
              <a:t>forma geral </a:t>
            </a:r>
            <a:r>
              <a:rPr lang="pt-PT" sz="2400" spc="15" dirty="0">
                <a:latin typeface="Arial"/>
                <a:cs typeface="Arial"/>
              </a:rPr>
              <a:t>do argumento “Modus </a:t>
            </a:r>
            <a:r>
              <a:rPr lang="pt-PT" sz="2400" spc="-15" dirty="0">
                <a:latin typeface="Arial"/>
                <a:cs typeface="Arial"/>
              </a:rPr>
              <a:t>tollens.”</a:t>
            </a:r>
            <a:endParaRPr lang="pt-PT" sz="2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pt-PT" sz="2400" spc="15" dirty="0" smtClean="0">
                <a:latin typeface="Arial"/>
                <a:cs typeface="Arial"/>
              </a:rPr>
              <a:t>Forma </a:t>
            </a:r>
            <a:r>
              <a:rPr lang="pt-PT" sz="2400" spc="15" dirty="0">
                <a:latin typeface="Arial"/>
                <a:cs typeface="Arial"/>
              </a:rPr>
              <a:t>deste argumento é </a:t>
            </a:r>
            <a:r>
              <a:rPr lang="pt-PT" sz="2400" spc="5" dirty="0">
                <a:latin typeface="Arial"/>
                <a:cs typeface="Arial"/>
              </a:rPr>
              <a:t>inválida.</a:t>
            </a:r>
            <a:endParaRPr lang="pt-PT" sz="24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964512"/>
                  </p:ext>
                </p:extLst>
              </p:nvPr>
            </p:nvGraphicFramePr>
            <p:xfrm>
              <a:off x="6375133" y="2473535"/>
              <a:ext cx="4270408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77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56149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547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48527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8604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518175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7604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/>
                            <a:t>Premissas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Conclusão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𝑝</m:t>
                                </m:r>
                                <m:r>
                                  <a:rPr lang="pt-PT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→</m:t>
                                </m:r>
                                <m:r>
                                  <a:rPr lang="pt-PT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PT" sz="2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1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>
                              <a:sym typeface="Wingdings" panose="05000000000000000000" pitchFamily="2" charset="2"/>
                            </a:rPr>
                            <a:t> </a:t>
                          </a:r>
                          <a:endParaRPr lang="pt-PT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2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3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4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964512"/>
                  </p:ext>
                </p:extLst>
              </p:nvPr>
            </p:nvGraphicFramePr>
            <p:xfrm>
              <a:off x="6375133" y="2473535"/>
              <a:ext cx="4270408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775">
                      <a:extLst>
                        <a:ext uri="{9D8B030D-6E8A-4147-A177-3AD203B41FA5}">
                          <a16:colId xmlns:a16="http://schemas.microsoft.com/office/drawing/2014/main" val="1757028681"/>
                        </a:ext>
                      </a:extLst>
                    </a:gridCol>
                    <a:gridCol w="556149">
                      <a:extLst>
                        <a:ext uri="{9D8B030D-6E8A-4147-A177-3AD203B41FA5}">
                          <a16:colId xmlns:a16="http://schemas.microsoft.com/office/drawing/2014/main" val="2270700700"/>
                        </a:ext>
                      </a:extLst>
                    </a:gridCol>
                    <a:gridCol w="354700">
                      <a:extLst>
                        <a:ext uri="{9D8B030D-6E8A-4147-A177-3AD203B41FA5}">
                          <a16:colId xmlns:a16="http://schemas.microsoft.com/office/drawing/2014/main" val="2396554710"/>
                        </a:ext>
                      </a:extLst>
                    </a:gridCol>
                    <a:gridCol w="348527">
                      <a:extLst>
                        <a:ext uri="{9D8B030D-6E8A-4147-A177-3AD203B41FA5}">
                          <a16:colId xmlns:a16="http://schemas.microsoft.com/office/drawing/2014/main" val="811985152"/>
                        </a:ext>
                      </a:extLst>
                    </a:gridCol>
                    <a:gridCol w="886041">
                      <a:extLst>
                        <a:ext uri="{9D8B030D-6E8A-4147-A177-3AD203B41FA5}">
                          <a16:colId xmlns:a16="http://schemas.microsoft.com/office/drawing/2014/main" val="3601692365"/>
                        </a:ext>
                      </a:extLst>
                    </a:gridCol>
                    <a:gridCol w="518175">
                      <a:extLst>
                        <a:ext uri="{9D8B030D-6E8A-4147-A177-3AD203B41FA5}">
                          <a16:colId xmlns:a16="http://schemas.microsoft.com/office/drawing/2014/main" val="3228908090"/>
                        </a:ext>
                      </a:extLst>
                    </a:gridCol>
                    <a:gridCol w="1276041">
                      <a:extLst>
                        <a:ext uri="{9D8B030D-6E8A-4147-A177-3AD203B41FA5}">
                          <a16:colId xmlns:a16="http://schemas.microsoft.com/office/drawing/2014/main" val="2824890548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/>
                            <a:t>Premissas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Conclusão</a:t>
                          </a:r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816696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51724" t="-107692" r="-86206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7895" t="-107692" r="-777193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178767" t="-107692" r="-20342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478824" t="-107692" r="-249412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3"/>
                          <a:stretch>
                            <a:fillRect l="-234286" t="-107692" r="-952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846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1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>
                              <a:sym typeface="Wingdings" panose="05000000000000000000" pitchFamily="2" charset="2"/>
                            </a:rPr>
                            <a:t> </a:t>
                          </a:r>
                          <a:endParaRPr lang="pt-PT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5395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2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28379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3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PT" sz="200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endParaRPr lang="pt-PT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048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PT" sz="2000" dirty="0" smtClean="0"/>
                            <a:t>4</a:t>
                          </a:r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F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sz="2000" dirty="0" smtClean="0"/>
                            <a:t>V</a:t>
                          </a:r>
                          <a:endParaRPr lang="pt-P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P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189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956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PT" dirty="0"/>
                  <a:t>Exemplo </a:t>
                </a:r>
                <a:r>
                  <a:rPr lang="pt-PT" dirty="0" smtClean="0"/>
                  <a:t>4</a:t>
                </a:r>
              </a:p>
              <a:p>
                <a:pPr lvl="1"/>
                <a:r>
                  <a:rPr lang="pt-PT" dirty="0" smtClean="0">
                    <a:solidFill>
                      <a:schemeClr val="accent6"/>
                    </a:solidFill>
                  </a:rPr>
                  <a:t>Ele </a:t>
                </a:r>
                <a:r>
                  <a:rPr lang="pt-PT" dirty="0">
                    <a:solidFill>
                      <a:schemeClr val="accent6"/>
                    </a:solidFill>
                  </a:rPr>
                  <a:t>é um estudante universitário</a:t>
                </a:r>
                <a:r>
                  <a:rPr lang="pt-PT" dirty="0"/>
                  <a:t>.</a:t>
                </a:r>
              </a:p>
              <a:p>
                <a:pPr marL="457200" lvl="1" indent="0">
                  <a:buNone/>
                </a:pPr>
                <a:r>
                  <a:rPr lang="pt-PT" dirty="0"/>
                  <a:t>não é uma proposição já que depende da referência ao pronome “ele.”</a:t>
                </a:r>
              </a:p>
              <a:p>
                <a:r>
                  <a:rPr lang="pt-PT" dirty="0"/>
                  <a:t>Exemplo 5: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PT" dirty="0"/>
                  <a:t>.</a:t>
                </a:r>
              </a:p>
              <a:p>
                <a:pPr marL="0" indent="0">
                  <a:buNone/>
                </a:pPr>
                <a:r>
                  <a:rPr lang="pt-PT" dirty="0" smtClean="0"/>
                  <a:t>	</a:t>
                </a:r>
                <a:r>
                  <a:rPr lang="pt-PT" sz="2400" dirty="0" smtClean="0"/>
                  <a:t>também </a:t>
                </a:r>
                <a:r>
                  <a:rPr lang="pt-PT" sz="2400" dirty="0"/>
                  <a:t>não é uma proposição já que depende dos valores de x e y.</a:t>
                </a:r>
                <a:endParaRPr lang="pt-PT" dirty="0"/>
              </a:p>
              <a:p>
                <a:r>
                  <a:rPr lang="pt-PT" dirty="0" smtClean="0"/>
                  <a:t>É </a:t>
                </a:r>
                <a:r>
                  <a:rPr lang="pt-PT" dirty="0"/>
                  <a:t>possível transformar uma sentença como nos exemplos 4 ou 5 numa  proposição?</a:t>
                </a:r>
              </a:p>
              <a:p>
                <a:pPr lvl="1"/>
                <a:r>
                  <a:rPr lang="pt-PT" dirty="0" smtClean="0"/>
                  <a:t>Sim</a:t>
                </a:r>
                <a:r>
                  <a:rPr lang="pt-PT" dirty="0"/>
                  <a:t>, através de quantificadores, como será visto em lógica de predicados.</a:t>
                </a: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29" t="-62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11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Proposições compostas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99858" y="1428750"/>
                <a:ext cx="10353942" cy="49293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PT" sz="2400" dirty="0" smtClean="0"/>
                  <a:t>Nos exemplos usados daqui para frente, usaremos as letras minúsculas (por  exemplo, p, q, r) para representar afirmações.</a:t>
                </a:r>
              </a:p>
              <a:p>
                <a:pPr>
                  <a:lnSpc>
                    <a:spcPct val="100000"/>
                  </a:lnSpc>
                </a:pPr>
                <a:r>
                  <a:rPr lang="pt-PT" sz="2400" dirty="0"/>
                  <a:t>Os seguintes símbolos podem ser usados para definir expressões lógicas  mais complexas a partir de expressões mais simples: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PT" b="1" dirty="0">
                    <a:solidFill>
                      <a:schemeClr val="accent6"/>
                    </a:solidFill>
                  </a:rPr>
                  <a:t>¬</a:t>
                </a:r>
                <a:r>
                  <a:rPr lang="pt-PT" dirty="0"/>
                  <a:t> ou </a:t>
                </a:r>
                <a:r>
                  <a:rPr lang="pt-PT" b="1" dirty="0">
                    <a:solidFill>
                      <a:schemeClr val="accent6"/>
                    </a:solidFill>
                  </a:rPr>
                  <a:t>∼ </a:t>
                </a:r>
                <a:r>
                  <a:rPr lang="pt-PT" dirty="0"/>
                  <a:t>ou “barra sobre a letra” ou “linha” : </a:t>
                </a:r>
                <a:r>
                  <a:rPr lang="pt-PT" i="1" dirty="0" smtClean="0"/>
                  <a:t>não</a:t>
                </a:r>
                <a:r>
                  <a:rPr lang="pt-PT" dirty="0" smtClean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 smtClean="0"/>
                  <a:t>	¬p </a:t>
                </a:r>
                <a:r>
                  <a:rPr lang="pt-PT" dirty="0"/>
                  <a:t>é lido como “não p” e é chamado de negação de </a:t>
                </a:r>
                <a:r>
                  <a:rPr lang="pt-PT" i="1" dirty="0"/>
                  <a:t>p</a:t>
                </a:r>
                <a:r>
                  <a:rPr lang="pt-PT" dirty="0"/>
                  <a:t>.  </a:t>
                </a:r>
                <a:endParaRPr lang="pt-PT" dirty="0" smtClean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/>
                  <a:t>	</a:t>
                </a:r>
                <a:r>
                  <a:rPr lang="pt-PT" dirty="0" smtClean="0"/>
                  <a:t>Outras </a:t>
                </a:r>
                <a:r>
                  <a:rPr lang="pt-PT" dirty="0"/>
                  <a:t>formas: 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pos m:val="top"/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pt-P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bar>
                    <m:r>
                      <a:rPr lang="pt-PT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P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PT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pt-PT" dirty="0"/>
              </a:p>
              <a:p>
                <a:pPr lvl="1">
                  <a:lnSpc>
                    <a:spcPct val="100000"/>
                  </a:lnSpc>
                </a:pPr>
                <a:r>
                  <a:rPr lang="pt-PT" b="1" dirty="0" smtClean="0">
                    <a:solidFill>
                      <a:schemeClr val="accent6"/>
                    </a:solidFill>
                  </a:rPr>
                  <a:t>∧</a:t>
                </a:r>
                <a:r>
                  <a:rPr lang="pt-PT" dirty="0"/>
                  <a:t>: 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pt-PT" dirty="0" smtClean="0"/>
                  <a:t>	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1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 é lido como “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” e é chamado de conjunção de </a:t>
                </a:r>
                <a:r>
                  <a:rPr lang="pt-PT" i="1" dirty="0"/>
                  <a:t>p</a:t>
                </a:r>
                <a:r>
                  <a:rPr lang="pt-PT" dirty="0"/>
                  <a:t> e </a:t>
                </a:r>
                <a:r>
                  <a:rPr lang="pt-PT" i="1" dirty="0"/>
                  <a:t>q</a:t>
                </a:r>
                <a:r>
                  <a:rPr lang="pt-PT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PT" b="1" dirty="0">
                    <a:solidFill>
                      <a:schemeClr val="accent6"/>
                    </a:solidFill>
                  </a:rPr>
                  <a:t>∨</a:t>
                </a:r>
                <a:r>
                  <a:rPr lang="pt-PT" dirty="0"/>
                  <a:t>: 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PT" dirty="0"/>
                  <a:t>p </a:t>
                </a:r>
                <a:r>
                  <a:rPr lang="pt-PT" b="1" dirty="0">
                    <a:solidFill>
                      <a:schemeClr val="accent6"/>
                    </a:solidFill>
                  </a:rPr>
                  <a:t>∨</a:t>
                </a:r>
                <a:r>
                  <a:rPr lang="pt-PT" dirty="0"/>
                  <a:t> q é lido como “</a:t>
                </a:r>
                <a14:m>
                  <m:oMath xmlns:m="http://schemas.openxmlformats.org/officeDocument/2006/math">
                    <m:r>
                      <a:rPr lang="pt-P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PT" dirty="0"/>
                  <a:t>” e é chamado de disjunção de </a:t>
                </a:r>
                <a:r>
                  <a:rPr lang="pt-PT" i="1" dirty="0"/>
                  <a:t>p</a:t>
                </a:r>
                <a:r>
                  <a:rPr lang="pt-PT" dirty="0"/>
                  <a:t> e </a:t>
                </a:r>
                <a:r>
                  <a:rPr lang="pt-PT" i="1" dirty="0"/>
                  <a:t>q</a:t>
                </a:r>
                <a:r>
                  <a:rPr lang="pt-PT" dirty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pt-PT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9858" y="1428750"/>
                <a:ext cx="10353942" cy="4929321"/>
              </a:xfrm>
              <a:blipFill>
                <a:blip r:embed="rId2"/>
                <a:stretch>
                  <a:fillRect l="-1589" t="-432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821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95BA388E-7E55-4E75-978D-986F235F8A55}" vid="{D5F1B43F-6691-4ABC-ACE9-E8C4843BACC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modeloSC</Template>
  <TotalTime>1070</TotalTime>
  <Words>5483</Words>
  <Application>Microsoft Office PowerPoint</Application>
  <PresentationFormat>Widescreen</PresentationFormat>
  <Paragraphs>1425</Paragraphs>
  <Slides>74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DejaVu Sans Condensed</vt:lpstr>
      <vt:lpstr>LM Sans Quot 8</vt:lpstr>
      <vt:lpstr>Times New Roman</vt:lpstr>
      <vt:lpstr>Wingdings</vt:lpstr>
      <vt:lpstr>Tema do Office</vt:lpstr>
      <vt:lpstr>Fundamentos da Lógica  Lógica Proposicional</vt:lpstr>
      <vt:lpstr>Fundamentos da lógica:  Alguns factos históricos</vt:lpstr>
      <vt:lpstr>Fundamentos da lógica:  Actualidade</vt:lpstr>
      <vt:lpstr>Forma de um Argumento × Seu Conteúdo</vt:lpstr>
      <vt:lpstr>Forma de um Argumento × Seu Conteúdo</vt:lpstr>
      <vt:lpstr>Forma de um Argumento × Seu Conteúdo</vt:lpstr>
      <vt:lpstr>Proposições</vt:lpstr>
      <vt:lpstr>Proposições</vt:lpstr>
      <vt:lpstr>Proposições compostas</vt:lpstr>
      <vt:lpstr>Proposições compostas</vt:lpstr>
      <vt:lpstr>Proposições: Tradução de sentenças em linguagens natural e  algébrica para símbolos</vt:lpstr>
      <vt:lpstr>Proposições: Tradução de sentenças em linguagens natural e  algébrica para símbolos</vt:lpstr>
      <vt:lpstr>Proposições e os “valores-verdade”</vt:lpstr>
      <vt:lpstr>Proposições mais complexas</vt:lpstr>
      <vt:lpstr>Equivalência lógica</vt:lpstr>
      <vt:lpstr>Equivalência lógica</vt:lpstr>
      <vt:lpstr>Equivalência lógica  Leis de “De Morgan”</vt:lpstr>
      <vt:lpstr>Leis de De Morgan: Exemplos</vt:lpstr>
      <vt:lpstr>Leis de De Morgan: Exemplos</vt:lpstr>
      <vt:lpstr>Tautologias e contradições</vt:lpstr>
      <vt:lpstr>Tautologias e contradições</vt:lpstr>
      <vt:lpstr>Sumário da equivalência lógica</vt:lpstr>
      <vt:lpstr>Equivalência lógica: Exemplo</vt:lpstr>
      <vt:lpstr>Proposição condicional ou Implicação</vt:lpstr>
      <vt:lpstr>Proposição condicional ou Implicação</vt:lpstr>
      <vt:lpstr>Proposição condicional</vt:lpstr>
      <vt:lpstr>Proposição condicional</vt:lpstr>
      <vt:lpstr>Proposição condicional e linguagem natural</vt:lpstr>
      <vt:lpstr>Proposição condicional e linguagem natural</vt:lpstr>
      <vt:lpstr>Proposição condicional</vt:lpstr>
      <vt:lpstr>Proposição condicional</vt:lpstr>
      <vt:lpstr>Proposição condicional</vt:lpstr>
      <vt:lpstr>Proposição condicional: Contrapositiva</vt:lpstr>
      <vt:lpstr>Proposição condicional: Converse</vt:lpstr>
      <vt:lpstr>Proposição condicional: Inversa</vt:lpstr>
      <vt:lpstr>Proposição condicional e proposições derivadas:  Sumário</vt:lpstr>
      <vt:lpstr>Proposição condicional: Somente se</vt:lpstr>
      <vt:lpstr>Proposição condicional:  Somente se</vt:lpstr>
      <vt:lpstr>Proposição condicional:  Somente se</vt:lpstr>
      <vt:lpstr>Proposição condicional:  Bicondicional (se somente se)</vt:lpstr>
      <vt:lpstr>Proposição condicional:  Bicondicional (se somente se)</vt:lpstr>
      <vt:lpstr>Proposição condicional:  Bicondicional (se somente se)</vt:lpstr>
      <vt:lpstr>Proposição condicional:  Bicondicional (se somente se)</vt:lpstr>
      <vt:lpstr>Proposição condicional: Condição necessária &amp; Condição suficiente</vt:lpstr>
      <vt:lpstr>Proposição condicional: Condição necessária &amp; Condição suficiente</vt:lpstr>
      <vt:lpstr>Proposição condicional: Condição necessária &amp; Condição suficiente</vt:lpstr>
      <vt:lpstr>Argumentos válidos e inválidos</vt:lpstr>
      <vt:lpstr>Argumentos válidos e inválidos</vt:lpstr>
      <vt:lpstr>Argumentos válidos e inválidos: Como analisar a validade</vt:lpstr>
      <vt:lpstr>Argumentos válidos e inválidos:  Como analisar a validade</vt:lpstr>
      <vt:lpstr>Argumentos válidos e inválidos:  Como analisar a validade</vt:lpstr>
      <vt:lpstr>Argumentos válidos: Modus Ponens</vt:lpstr>
      <vt:lpstr>Argumentos válidos: Modus Ponens</vt:lpstr>
      <vt:lpstr>Argumentos válidos: Modus Tollens</vt:lpstr>
      <vt:lpstr>Argumentos válidos: Exemplos</vt:lpstr>
      <vt:lpstr>Outras formas de argumentos válidos:  Adição disjuntiva</vt:lpstr>
      <vt:lpstr>Outras formas de argumentos válidos:  Simplificação conjuntiva</vt:lpstr>
      <vt:lpstr>Outras formas de argumentos válidos:  Silogismo disjuntivo</vt:lpstr>
      <vt:lpstr>Outras formas de argumentos válidos:  Silogismo disjuntivo</vt:lpstr>
      <vt:lpstr>Outras formas de argumentos válidos:  Silogismo hipotético</vt:lpstr>
      <vt:lpstr>Outras formas de argumentos válidos:  Silogismo hipotético</vt:lpstr>
      <vt:lpstr>Outras formas de argumentos válidos:  Dilema: Prova por divisão em casos</vt:lpstr>
      <vt:lpstr>Outras formas de argumentos válidos:  Dilema: Prova por divisão em casos</vt:lpstr>
      <vt:lpstr>Dedução mais complexa</vt:lpstr>
      <vt:lpstr>Dedução mais complexa</vt:lpstr>
      <vt:lpstr>Uso de proposições em especificações</vt:lpstr>
      <vt:lpstr>Uso de proposições em especificações</vt:lpstr>
      <vt:lpstr>Uso de proposições em especificações</vt:lpstr>
      <vt:lpstr>Uso de proposições em especificações</vt:lpstr>
      <vt:lpstr>Falácias</vt:lpstr>
      <vt:lpstr>Erro oposto</vt:lpstr>
      <vt:lpstr>Erro oposto</vt:lpstr>
      <vt:lpstr>Erro inverso</vt:lpstr>
      <vt:lpstr>Erro inverso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da Lógica  Lógica Proposicional</dc:title>
  <dc:creator>Dr. FabianoCC</dc:creator>
  <cp:lastModifiedBy>Dr. FabianoCC</cp:lastModifiedBy>
  <cp:revision>112</cp:revision>
  <dcterms:created xsi:type="dcterms:W3CDTF">2023-02-28T11:55:16Z</dcterms:created>
  <dcterms:modified xsi:type="dcterms:W3CDTF">2023-05-03T08:08:33Z</dcterms:modified>
</cp:coreProperties>
</file>